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73" r:id="rId2"/>
    <p:sldId id="256" r:id="rId3"/>
    <p:sldId id="257" r:id="rId4"/>
    <p:sldId id="308" r:id="rId5"/>
    <p:sldId id="303" r:id="rId6"/>
    <p:sldId id="332" r:id="rId7"/>
    <p:sldId id="333" r:id="rId8"/>
    <p:sldId id="334" r:id="rId9"/>
    <p:sldId id="335" r:id="rId10"/>
    <p:sldId id="336" r:id="rId11"/>
    <p:sldId id="337" r:id="rId12"/>
    <p:sldId id="338" r:id="rId13"/>
    <p:sldId id="280" r:id="rId14"/>
    <p:sldId id="277" r:id="rId15"/>
    <p:sldId id="281" r:id="rId16"/>
    <p:sldId id="331" r:id="rId17"/>
    <p:sldId id="259" r:id="rId18"/>
    <p:sldId id="260" r:id="rId19"/>
    <p:sldId id="261" r:id="rId20"/>
    <p:sldId id="263" r:id="rId21"/>
    <p:sldId id="305" r:id="rId22"/>
    <p:sldId id="306" r:id="rId23"/>
    <p:sldId id="307" r:id="rId24"/>
    <p:sldId id="264" r:id="rId25"/>
    <p:sldId id="278" r:id="rId26"/>
    <p:sldId id="265" r:id="rId27"/>
    <p:sldId id="274" r:id="rId28"/>
    <p:sldId id="267" r:id="rId29"/>
    <p:sldId id="276" r:id="rId30"/>
    <p:sldId id="268" r:id="rId31"/>
    <p:sldId id="269" r:id="rId32"/>
    <p:sldId id="275" r:id="rId33"/>
    <p:sldId id="270" r:id="rId34"/>
    <p:sldId id="271"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29" r:id="rId54"/>
    <p:sldId id="330" r:id="rId55"/>
    <p:sldId id="301" r:id="rId56"/>
    <p:sldId id="302"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6" r:id="rId74"/>
    <p:sldId id="325" r:id="rId75"/>
    <p:sldId id="327" r:id="rId76"/>
    <p:sldId id="328" r:id="rId77"/>
    <p:sldId id="339" r:id="rId78"/>
    <p:sldId id="340" r:id="rId79"/>
    <p:sldId id="341" r:id="rId80"/>
    <p:sldId id="342" r:id="rId81"/>
    <p:sldId id="272"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p:cViewPr varScale="1">
        <p:scale>
          <a:sx n="102" d="100"/>
          <a:sy n="102" d="100"/>
        </p:scale>
        <p:origin x="19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C2321B-3FF0-49AB-9478-EFA6F47C08A8}" type="datetimeFigureOut">
              <a:rPr lang="en-US" smtClean="0"/>
              <a:pPr/>
              <a:t>3/4/23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70D78-6D3D-4A53-9BDA-B07D0C12CC75}" type="slidenum">
              <a:rPr lang="en-US" smtClean="0"/>
              <a:pPr/>
              <a:t>‹#›</a:t>
            </a:fld>
            <a:endParaRPr lang="en-US"/>
          </a:p>
        </p:txBody>
      </p:sp>
    </p:spTree>
    <p:extLst>
      <p:ext uri="{BB962C8B-B14F-4D97-AF65-F5344CB8AC3E}">
        <p14:creationId xmlns:p14="http://schemas.microsoft.com/office/powerpoint/2010/main" val="140378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4453DD79-348D-4F06-A91C-AF9885A63E29}" type="slidenum">
              <a:rPr lang="ar-SA" altLang="en-US" sz="1200">
                <a:latin typeface="Times New Roman" pitchFamily="18" charset="0"/>
                <a:cs typeface="Times New Roman" pitchFamily="18" charset="0"/>
              </a:rPr>
              <a:pPr/>
              <a:t>35</a:t>
            </a:fld>
            <a:endParaRPr lang="en-US" altLang="en-US" sz="1200">
              <a:latin typeface="Times New Roman" pitchFamily="18" charset="0"/>
              <a:cs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FAF794C4-6E8D-4DE3-96D5-BC46E6E684CD}" type="slidenum">
              <a:rPr lang="ar-SA" altLang="en-US" sz="1200">
                <a:latin typeface="Times New Roman" pitchFamily="18" charset="0"/>
                <a:cs typeface="Times New Roman" pitchFamily="18" charset="0"/>
              </a:rPr>
              <a:pPr/>
              <a:t>36</a:t>
            </a:fld>
            <a:endParaRPr lang="en-US" altLang="en-US" sz="1200">
              <a:latin typeface="Times New Roman" pitchFamily="18" charset="0"/>
              <a:cs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19AB9E16-05A8-4CC5-83F1-06047B3B6D0B}" type="slidenum">
              <a:rPr lang="ar-SA" altLang="en-US" sz="1200">
                <a:latin typeface="Times New Roman" pitchFamily="18" charset="0"/>
                <a:cs typeface="Times New Roman" pitchFamily="18" charset="0"/>
              </a:rPr>
              <a:pPr/>
              <a:t>37</a:t>
            </a:fld>
            <a:endParaRPr lang="en-US" altLang="en-US" sz="1200">
              <a:latin typeface="Times New Roman" pitchFamily="18" charset="0"/>
              <a:cs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5722DFDB-7720-4088-A385-C9DCF84D64EA}" type="slidenum">
              <a:rPr lang="ar-SA" altLang="en-US" sz="1200">
                <a:latin typeface="Times New Roman" pitchFamily="18" charset="0"/>
                <a:cs typeface="Times New Roman" pitchFamily="18" charset="0"/>
              </a:rPr>
              <a:pPr/>
              <a:t>38</a:t>
            </a:fld>
            <a:endParaRPr lang="en-US" altLang="en-US" sz="1200">
              <a:latin typeface="Times New Roman" pitchFamily="18" charset="0"/>
              <a:cs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6AB38C21-86DF-467C-A13E-24C1CBDECC93}" type="slidenum">
              <a:rPr lang="ar-SA" altLang="en-US" sz="1200">
                <a:latin typeface="Times New Roman" pitchFamily="18" charset="0"/>
                <a:cs typeface="Times New Roman" pitchFamily="18" charset="0"/>
              </a:rPr>
              <a:pPr/>
              <a:t>39</a:t>
            </a:fld>
            <a:endParaRPr lang="en-US" altLang="en-US" sz="1200">
              <a:latin typeface="Times New Roman" pitchFamily="18" charset="0"/>
              <a:cs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E2B4CB4B-0D90-45D7-AAE0-DAFD5E864DED}" type="slidenum">
              <a:rPr lang="ar-SA" altLang="en-US" sz="1200">
                <a:latin typeface="Times New Roman" pitchFamily="18" charset="0"/>
                <a:cs typeface="Times New Roman" pitchFamily="18" charset="0"/>
              </a:rPr>
              <a:pPr/>
              <a:t>41</a:t>
            </a:fld>
            <a:endParaRPr lang="en-US" altLang="en-US" sz="1200">
              <a:latin typeface="Times New Roman" pitchFamily="18" charset="0"/>
              <a:cs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a:solidFill>
                  <a:schemeClr val="tx1"/>
                </a:solidFill>
                <a:latin typeface="Trebuchet MS" pitchFamily="34" charset="0"/>
                <a:cs typeface="Arial" pitchFamily="34" charset="0"/>
              </a:defRPr>
            </a:lvl1pPr>
            <a:lvl2pPr marL="729057" indent="-280406" defTabSz="914437" eaLnBrk="0" hangingPunct="0">
              <a:defRPr sz="2000">
                <a:solidFill>
                  <a:schemeClr val="tx1"/>
                </a:solidFill>
                <a:latin typeface="Trebuchet MS" pitchFamily="34" charset="0"/>
                <a:cs typeface="Arial" pitchFamily="34" charset="0"/>
              </a:defRPr>
            </a:lvl2pPr>
            <a:lvl3pPr marL="1121626" indent="-224325" defTabSz="914437" eaLnBrk="0" hangingPunct="0">
              <a:defRPr sz="2000">
                <a:solidFill>
                  <a:schemeClr val="tx1"/>
                </a:solidFill>
                <a:latin typeface="Trebuchet MS" pitchFamily="34" charset="0"/>
                <a:cs typeface="Arial" pitchFamily="34" charset="0"/>
              </a:defRPr>
            </a:lvl3pPr>
            <a:lvl4pPr marL="1570276" indent="-224325" defTabSz="914437" eaLnBrk="0" hangingPunct="0">
              <a:defRPr sz="2000">
                <a:solidFill>
                  <a:schemeClr val="tx1"/>
                </a:solidFill>
                <a:latin typeface="Trebuchet MS" pitchFamily="34" charset="0"/>
                <a:cs typeface="Arial" pitchFamily="34" charset="0"/>
              </a:defRPr>
            </a:lvl4pPr>
            <a:lvl5pPr marL="2018927" indent="-224325" defTabSz="914437" eaLnBrk="0" hangingPunct="0">
              <a:defRPr sz="2000">
                <a:solidFill>
                  <a:schemeClr val="tx1"/>
                </a:solidFill>
                <a:latin typeface="Trebuchet MS" pitchFamily="34" charset="0"/>
                <a:cs typeface="Arial" pitchFamily="34" charset="0"/>
              </a:defRPr>
            </a:lvl5pPr>
            <a:lvl6pPr marL="246757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6pPr>
            <a:lvl7pPr marL="2916227"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7pPr>
            <a:lvl8pPr marL="336487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8pPr>
            <a:lvl9pPr marL="3813528" indent="-224325" defTabSz="914437" eaLnBrk="0" fontAlgn="base" hangingPunct="0">
              <a:spcBef>
                <a:spcPct val="0"/>
              </a:spcBef>
              <a:spcAft>
                <a:spcPct val="0"/>
              </a:spcAft>
              <a:defRPr sz="2000">
                <a:solidFill>
                  <a:schemeClr val="tx1"/>
                </a:solidFill>
                <a:latin typeface="Trebuchet MS" pitchFamily="34" charset="0"/>
                <a:cs typeface="Arial" pitchFamily="34" charset="0"/>
              </a:defRPr>
            </a:lvl9pPr>
          </a:lstStyle>
          <a:p>
            <a:fld id="{CE0F0E68-5448-4563-B3E0-2DA1E6DA3D81}" type="slidenum">
              <a:rPr lang="ar-SA" altLang="en-US" sz="1200">
                <a:latin typeface="Times New Roman" pitchFamily="18" charset="0"/>
                <a:cs typeface="Times New Roman" pitchFamily="18" charset="0"/>
              </a:rPr>
              <a:pPr/>
              <a:t>42</a:t>
            </a:fld>
            <a:endParaRPr lang="en-US" altLang="en-US" sz="1200">
              <a:latin typeface="Times New Roman" pitchFamily="18" charset="0"/>
              <a:cs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AE89871-DB88-4991-98FB-356A4330332C}" type="datetimeFigureOut">
              <a:rPr lang="en-US" smtClean="0"/>
              <a:pPr/>
              <a:t>3/4/23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72927A9-10F2-4650-A828-09873AE8D6C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89871-DB88-4991-98FB-356A4330332C}"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27A9-10F2-4650-A828-09873AE8D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89871-DB88-4991-98FB-356A4330332C}"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27A9-10F2-4650-A828-09873AE8D6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AE89871-DB88-4991-98FB-356A4330332C}"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27A9-10F2-4650-A828-09873AE8D6C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E89871-DB88-4991-98FB-356A4330332C}" type="datetimeFigureOut">
              <a:rPr lang="en-US" smtClean="0"/>
              <a:pPr/>
              <a:t>3/4/23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72927A9-10F2-4650-A828-09873AE8D6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AE89871-DB88-4991-98FB-356A4330332C}" type="datetimeFigureOut">
              <a:rPr lang="en-US" smtClean="0"/>
              <a:pPr/>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27A9-10F2-4650-A828-09873AE8D6C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AE89871-DB88-4991-98FB-356A4330332C}" type="datetimeFigureOut">
              <a:rPr lang="en-US" smtClean="0"/>
              <a:pPr/>
              <a:t>3/4/23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927A9-10F2-4650-A828-09873AE8D6C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AE89871-DB88-4991-98FB-356A4330332C}" type="datetimeFigureOut">
              <a:rPr lang="en-US" smtClean="0"/>
              <a:pPr/>
              <a:t>3/4/23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927A9-10F2-4650-A828-09873AE8D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9871-DB88-4991-98FB-356A4330332C}" type="datetimeFigureOut">
              <a:rPr lang="en-US" smtClean="0"/>
              <a:pPr/>
              <a:t>3/4/23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927A9-10F2-4650-A828-09873AE8D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E89871-DB88-4991-98FB-356A4330332C}" type="datetimeFigureOut">
              <a:rPr lang="en-US" smtClean="0"/>
              <a:pPr/>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27A9-10F2-4650-A828-09873AE8D6C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E89871-DB88-4991-98FB-356A4330332C}" type="datetimeFigureOut">
              <a:rPr lang="en-US" smtClean="0"/>
              <a:pPr/>
              <a:t>3/4/23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72927A9-10F2-4650-A828-09873AE8D6C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AE89871-DB88-4991-98FB-356A4330332C}" type="datetimeFigureOut">
              <a:rPr lang="en-US" smtClean="0"/>
              <a:pPr/>
              <a:t>3/4/23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72927A9-10F2-4650-A828-09873AE8D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tu.edu/improvement/learn-more/tools-templates/files/Fishbone_Quick_Poin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ahrq.gov/talkingquality/measures/six-domains.html#_ftn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co.uk/books/about/Architect_of_Quality.html" TargetMode="External"/><Relationship Id="rId2" Type="http://schemas.openxmlformats.org/officeDocument/2006/relationships/hyperlink" Target="https://www.juran.com/about-us/dr-jurans-history/" TargetMode="External"/><Relationship Id="rId1" Type="http://schemas.openxmlformats.org/officeDocument/2006/relationships/slideLayout" Target="../slideLayouts/slideLayout2.xml"/><Relationship Id="rId5" Type="http://schemas.openxmlformats.org/officeDocument/2006/relationships/hyperlink" Target="https://en.wikipedia.org/wiki/Joseph_M._Juran" TargetMode="External"/><Relationship Id="rId4" Type="http://schemas.openxmlformats.org/officeDocument/2006/relationships/hyperlink" Target="https://bio.libretexts.org/Bookshelves/Biotechnology/Book:_Quality_Assurance_and_Regulatory_Affairs_for_the_Biosciences/02:_Introduction_to_Quality_Principles/2.03:_Section_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636084">
            <a:off x="199684" y="2330133"/>
            <a:ext cx="7783057" cy="1446550"/>
          </a:xfrm>
          <a:prstGeom prst="rect">
            <a:avLst/>
          </a:prstGeom>
          <a:solidFill>
            <a:srgbClr val="FFFF00"/>
          </a:solidFill>
        </p:spPr>
        <p:txBody>
          <a:bodyPr wrap="square">
            <a:spAutoFit/>
          </a:bodyPr>
          <a:lstStyle/>
          <a:p>
            <a:r>
              <a:rPr lang="en-US" sz="4400" dirty="0"/>
              <a:t>quality is a journey not a destination</a:t>
            </a:r>
          </a:p>
        </p:txBody>
      </p:sp>
      <p:pic>
        <p:nvPicPr>
          <p:cNvPr id="5" name="Picture 4" descr="imagesCAUIASNR.jpg"/>
          <p:cNvPicPr>
            <a:picLocks noChangeAspect="1"/>
          </p:cNvPicPr>
          <p:nvPr/>
        </p:nvPicPr>
        <p:blipFill>
          <a:blip r:embed="rId2" cstate="print"/>
          <a:stretch>
            <a:fillRect/>
          </a:stretch>
        </p:blipFill>
        <p:spPr>
          <a:xfrm>
            <a:off x="4495800" y="3657600"/>
            <a:ext cx="4252210" cy="2819400"/>
          </a:xfrm>
          <a:prstGeom prst="rect">
            <a:avLst/>
          </a:prstGeom>
        </p:spPr>
      </p:pic>
      <p:pic>
        <p:nvPicPr>
          <p:cNvPr id="6" name="Picture 5" descr="imagesCAHAT2HB.jpg"/>
          <p:cNvPicPr>
            <a:picLocks noChangeAspect="1"/>
          </p:cNvPicPr>
          <p:nvPr/>
        </p:nvPicPr>
        <p:blipFill>
          <a:blip r:embed="rId3" cstate="print"/>
          <a:stretch>
            <a:fillRect/>
          </a:stretch>
        </p:blipFill>
        <p:spPr>
          <a:xfrm>
            <a:off x="228600" y="228600"/>
            <a:ext cx="2943225" cy="2827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609600"/>
            <a:ext cx="8153400" cy="5791200"/>
          </a:xfrm>
        </p:spPr>
        <p:txBody>
          <a:bodyPr/>
          <a:lstStyle/>
          <a:p>
            <a:r>
              <a:rPr lang="en-US" b="1" dirty="0"/>
              <a:t>1. Quality Planning</a:t>
            </a:r>
            <a:endParaRPr lang="en-US" dirty="0"/>
          </a:p>
          <a:p>
            <a:pPr algn="just"/>
            <a:r>
              <a:rPr lang="en-US" dirty="0"/>
              <a:t>In the planning stage, it is critical to define who your customers are and find out their needs (the “voice of the customer”). After you know what your customers need, you’re able to define the requirements for your product/process/service/system, etc., and develop it. </a:t>
            </a:r>
          </a:p>
          <a:p>
            <a:pPr algn="just"/>
            <a:r>
              <a:rPr lang="en-US" dirty="0"/>
              <a:t>Additionally, any plans that might need to be transferred to operators or other key stakeholders should be done during the planning phase. Planning activities should be done with a multidisciplinary team, with all key stakeholders represented.</a:t>
            </a:r>
          </a:p>
          <a:p>
            <a:endParaRPr lang="ar-SA" dirty="0"/>
          </a:p>
        </p:txBody>
      </p:sp>
    </p:spTree>
    <p:extLst>
      <p:ext uri="{BB962C8B-B14F-4D97-AF65-F5344CB8AC3E}">
        <p14:creationId xmlns:p14="http://schemas.microsoft.com/office/powerpoint/2010/main" val="330246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381000"/>
            <a:ext cx="8305800" cy="6096000"/>
          </a:xfrm>
        </p:spPr>
        <p:txBody>
          <a:bodyPr/>
          <a:lstStyle/>
          <a:p>
            <a:r>
              <a:rPr lang="en-US" b="1" dirty="0"/>
              <a:t>2. Quality Control</a:t>
            </a:r>
          </a:p>
          <a:p>
            <a:pPr marL="0" indent="0">
              <a:buNone/>
            </a:pPr>
            <a:endParaRPr lang="en-US" dirty="0"/>
          </a:p>
          <a:p>
            <a:pPr algn="just"/>
            <a:r>
              <a:rPr lang="en-US" dirty="0"/>
              <a:t>During the control phase, determine what you need to measure (what data do you need to know if your process is working?), and set a goal for your performance. Get feedback by measuring actual performance, and act on the gap between your performance and your goal.</a:t>
            </a:r>
          </a:p>
          <a:p>
            <a:pPr marL="0" indent="0" algn="just">
              <a:buNone/>
            </a:pPr>
            <a:endParaRPr lang="en-US" dirty="0"/>
          </a:p>
          <a:p>
            <a:pPr algn="just"/>
            <a:r>
              <a:rPr lang="en-US" dirty="0"/>
              <a:t> In Statistical Process Control (SPC), there are several tools that could be used in the “control” phase of the </a:t>
            </a:r>
            <a:r>
              <a:rPr lang="en-US" dirty="0" err="1"/>
              <a:t>Juran</a:t>
            </a:r>
            <a:r>
              <a:rPr lang="en-US" dirty="0"/>
              <a:t> Trilogy: Pareto Analysis, flow diagrams, </a:t>
            </a:r>
            <a:r>
              <a:rPr lang="en-US" dirty="0">
                <a:hlinkClick r:id="rId2"/>
              </a:rPr>
              <a:t>fishbone diagram</a:t>
            </a:r>
            <a:r>
              <a:rPr lang="en-US" dirty="0"/>
              <a:t>, and control charts, to name a few.</a:t>
            </a:r>
          </a:p>
          <a:p>
            <a:endParaRPr lang="ar-SA" dirty="0"/>
          </a:p>
        </p:txBody>
      </p:sp>
    </p:spTree>
    <p:extLst>
      <p:ext uri="{BB962C8B-B14F-4D97-AF65-F5344CB8AC3E}">
        <p14:creationId xmlns:p14="http://schemas.microsoft.com/office/powerpoint/2010/main" val="238379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381000"/>
            <a:ext cx="8305800" cy="5943600"/>
          </a:xfrm>
        </p:spPr>
        <p:txBody>
          <a:bodyPr>
            <a:normAutofit/>
          </a:bodyPr>
          <a:lstStyle/>
          <a:p>
            <a:r>
              <a:rPr lang="en-US" b="1" dirty="0"/>
              <a:t>3. Quality Improvement</a:t>
            </a:r>
            <a:endParaRPr lang="en-US" dirty="0"/>
          </a:p>
          <a:p>
            <a:r>
              <a:rPr lang="en-US" dirty="0"/>
              <a:t>There are four different “strategies” to improvement that could be applied during this phase:</a:t>
            </a:r>
          </a:p>
          <a:p>
            <a:pPr marL="0" indent="0">
              <a:buNone/>
            </a:pPr>
            <a:endParaRPr lang="en-US" dirty="0"/>
          </a:p>
          <a:p>
            <a:r>
              <a:rPr lang="en-US" dirty="0">
                <a:solidFill>
                  <a:srgbClr val="FF0000"/>
                </a:solidFill>
              </a:rPr>
              <a:t>Repair</a:t>
            </a:r>
            <a:r>
              <a:rPr lang="en-US" dirty="0"/>
              <a:t>: Reactive; fix what’s broken.</a:t>
            </a:r>
          </a:p>
          <a:p>
            <a:r>
              <a:rPr lang="en-US" dirty="0">
                <a:solidFill>
                  <a:srgbClr val="FF0000"/>
                </a:solidFill>
              </a:rPr>
              <a:t>Refinement</a:t>
            </a:r>
            <a:r>
              <a:rPr lang="en-US" dirty="0"/>
              <a:t>: Proactive; continually improve a process that isn’t broken (like the continual pursuit of perfection in Lean!)</a:t>
            </a:r>
          </a:p>
          <a:p>
            <a:r>
              <a:rPr lang="en-US" dirty="0">
                <a:solidFill>
                  <a:srgbClr val="FF0000"/>
                </a:solidFill>
              </a:rPr>
              <a:t>Renovation:</a:t>
            </a:r>
            <a:r>
              <a:rPr lang="en-US" dirty="0"/>
              <a:t> Improvement through innovation or technological advancement</a:t>
            </a:r>
          </a:p>
          <a:p>
            <a:r>
              <a:rPr lang="en-US" dirty="0">
                <a:solidFill>
                  <a:srgbClr val="FF0000"/>
                </a:solidFill>
              </a:rPr>
              <a:t>Reinvention</a:t>
            </a:r>
            <a:r>
              <a:rPr lang="en-US" dirty="0"/>
              <a:t>: Most demanding approach; start over with a clean slate.</a:t>
            </a:r>
          </a:p>
          <a:p>
            <a:pPr marL="0" indent="0">
              <a:buNone/>
            </a:pPr>
            <a:endParaRPr lang="ar-SA" dirty="0"/>
          </a:p>
        </p:txBody>
      </p:sp>
    </p:spTree>
    <p:extLst>
      <p:ext uri="{BB962C8B-B14F-4D97-AF65-F5344CB8AC3E}">
        <p14:creationId xmlns:p14="http://schemas.microsoft.com/office/powerpoint/2010/main" val="333893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371600"/>
            <a:ext cx="7772400" cy="4572000"/>
          </a:xfrm>
        </p:spPr>
        <p:txBody>
          <a:bodyPr>
            <a:normAutofit/>
          </a:bodyPr>
          <a:lstStyle/>
          <a:p>
            <a:pPr lvl="1">
              <a:buNone/>
            </a:pPr>
            <a:endParaRPr lang="en-US" sz="5800" b="1" i="1" dirty="0"/>
          </a:p>
          <a:p>
            <a:pPr lvl="1">
              <a:buNone/>
            </a:pPr>
            <a:r>
              <a:rPr lang="en-US" sz="5800" b="1" i="1" dirty="0"/>
              <a:t>Quality is conformance to requirements</a:t>
            </a:r>
            <a:endParaRPr lang="en-US" sz="5800" dirty="0"/>
          </a:p>
        </p:txBody>
      </p:sp>
      <p:sp>
        <p:nvSpPr>
          <p:cNvPr id="4" name="Rectangle 3"/>
          <p:cNvSpPr/>
          <p:nvPr/>
        </p:nvSpPr>
        <p:spPr>
          <a:xfrm>
            <a:off x="914400" y="381000"/>
            <a:ext cx="7428761" cy="923330"/>
          </a:xfrm>
          <a:prstGeom prst="rect">
            <a:avLst/>
          </a:prstGeom>
          <a:solidFill>
            <a:srgbClr val="FFFF00"/>
          </a:solidFill>
        </p:spPr>
        <p:txBody>
          <a:bodyPr wrap="square">
            <a:spAutoFit/>
          </a:bodyPr>
          <a:lstStyle/>
          <a:p>
            <a:pPr algn="ctr"/>
            <a:r>
              <a:rPr lang="en-US" sz="5400" b="1" dirty="0"/>
              <a:t>Philip B. Crosby</a:t>
            </a:r>
            <a:endParaRPr lang="en-US" sz="5400" dirty="0"/>
          </a:p>
        </p:txBody>
      </p:sp>
      <p:pic>
        <p:nvPicPr>
          <p:cNvPr id="5" name="Picture 4" descr="imagesCA4CESRP.jpg"/>
          <p:cNvPicPr>
            <a:picLocks noChangeAspect="1"/>
          </p:cNvPicPr>
          <p:nvPr/>
        </p:nvPicPr>
        <p:blipFill>
          <a:blip r:embed="rId2" cstate="print"/>
          <a:stretch>
            <a:fillRect/>
          </a:stretch>
        </p:blipFill>
        <p:spPr>
          <a:xfrm>
            <a:off x="6705600" y="4343400"/>
            <a:ext cx="2279924" cy="22574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b="1" dirty="0">
                <a:solidFill>
                  <a:srgbClr val="FF0000"/>
                </a:solidFill>
              </a:rPr>
              <a:t>W Edwards Deming </a:t>
            </a:r>
          </a:p>
        </p:txBody>
      </p:sp>
      <p:sp>
        <p:nvSpPr>
          <p:cNvPr id="3" name="Content Placeholder 2"/>
          <p:cNvSpPr>
            <a:spLocks noGrp="1"/>
          </p:cNvSpPr>
          <p:nvPr>
            <p:ph sz="quarter" idx="1"/>
          </p:nvPr>
        </p:nvSpPr>
        <p:spPr>
          <a:xfrm>
            <a:off x="152400" y="2438400"/>
            <a:ext cx="8534400" cy="1828800"/>
          </a:xfrm>
        </p:spPr>
        <p:txBody>
          <a:bodyPr>
            <a:normAutofit/>
          </a:bodyPr>
          <a:lstStyle/>
          <a:p>
            <a:pPr>
              <a:buNone/>
            </a:pPr>
            <a:r>
              <a:rPr lang="en-US" sz="6000" dirty="0"/>
              <a:t>Meeting the  customers needs</a:t>
            </a:r>
          </a:p>
        </p:txBody>
      </p:sp>
      <p:pic>
        <p:nvPicPr>
          <p:cNvPr id="4" name="Picture 3" descr="edward-deming3.jpg"/>
          <p:cNvPicPr>
            <a:picLocks noChangeAspect="1"/>
          </p:cNvPicPr>
          <p:nvPr/>
        </p:nvPicPr>
        <p:blipFill>
          <a:blip r:embed="rId2" cstate="print"/>
          <a:stretch>
            <a:fillRect/>
          </a:stretch>
        </p:blipFill>
        <p:spPr>
          <a:xfrm>
            <a:off x="6793992" y="4191000"/>
            <a:ext cx="1892808"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382000" cy="5943600"/>
          </a:xfrm>
          <a:solidFill>
            <a:srgbClr val="FFFF00"/>
          </a:solidFill>
        </p:spPr>
        <p:txBody>
          <a:bodyPr>
            <a:noAutofit/>
          </a:bodyPr>
          <a:lstStyle/>
          <a:p>
            <a:pPr algn="just"/>
            <a:r>
              <a:rPr lang="en-US" sz="5400" dirty="0"/>
              <a:t>Quality is achieved by doing the right thing right the first (and every) time. In this definition, "the right thing" is the customer's requirement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09600" y="762000"/>
            <a:ext cx="8077200" cy="5562600"/>
          </a:xfrm>
        </p:spPr>
        <p:txBody>
          <a:bodyPr/>
          <a:lstStyle/>
          <a:p>
            <a:endParaRPr lang="en-US" dirty="0">
              <a:solidFill>
                <a:srgbClr val="000000"/>
              </a:solidFill>
              <a:latin typeface="Times New Roman"/>
            </a:endParaRPr>
          </a:p>
          <a:p>
            <a:endParaRPr lang="en-US" dirty="0">
              <a:solidFill>
                <a:srgbClr val="000000"/>
              </a:solidFill>
              <a:latin typeface="Times New Roman"/>
            </a:endParaRPr>
          </a:p>
          <a:p>
            <a:endParaRPr lang="en-US" dirty="0">
              <a:solidFill>
                <a:srgbClr val="000000"/>
              </a:solidFill>
              <a:latin typeface="Times New Roman"/>
            </a:endParaRPr>
          </a:p>
          <a:p>
            <a:endParaRPr lang="en-US" dirty="0">
              <a:solidFill>
                <a:srgbClr val="000000"/>
              </a:solidFill>
              <a:latin typeface="Times New Roman"/>
            </a:endParaRPr>
          </a:p>
          <a:p>
            <a:r>
              <a:rPr lang="en-US" dirty="0">
                <a:solidFill>
                  <a:srgbClr val="000000"/>
                </a:solidFill>
                <a:latin typeface="Times New Roman"/>
              </a:rPr>
              <a:t>The organizational performance standard for providing work is do the right thing (meet the customer's requirement) right the first time. </a:t>
            </a:r>
          </a:p>
          <a:p>
            <a:r>
              <a:rPr lang="en-US" dirty="0">
                <a:solidFill>
                  <a:srgbClr val="000000"/>
                </a:solidFill>
                <a:latin typeface="Times New Roman"/>
              </a:rPr>
              <a:t>Also, the organizational attitude for providing work is to do the right thing right the first time.</a:t>
            </a:r>
          </a:p>
          <a:p>
            <a:r>
              <a:rPr lang="en-US" dirty="0">
                <a:solidFill>
                  <a:srgbClr val="000000"/>
                </a:solidFill>
                <a:latin typeface="Times New Roman"/>
              </a:rPr>
              <a:t> And, finally, the organizational goal for providing work is to do the right thing right the first time.</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
            <a:ext cx="3429000" cy="2149162"/>
          </a:xfrm>
          <a:prstGeom prst="rect">
            <a:avLst/>
          </a:prstGeom>
        </p:spPr>
      </p:pic>
    </p:spTree>
    <p:extLst>
      <p:ext uri="{BB962C8B-B14F-4D97-AF65-F5344CB8AC3E}">
        <p14:creationId xmlns:p14="http://schemas.microsoft.com/office/powerpoint/2010/main" val="420740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562600"/>
          </a:xfrm>
        </p:spPr>
        <p:txBody>
          <a:bodyPr>
            <a:normAutofit fontScale="92500" lnSpcReduction="10000"/>
          </a:bodyPr>
          <a:lstStyle/>
          <a:p>
            <a:r>
              <a:rPr lang="en-US" sz="4000" b="1" dirty="0">
                <a:solidFill>
                  <a:srgbClr val="FF0000"/>
                </a:solidFill>
              </a:rPr>
              <a:t>American Society for Quality (ASQ) </a:t>
            </a:r>
            <a:br>
              <a:rPr lang="en-US" dirty="0"/>
            </a:br>
            <a:endParaRPr lang="en-US" dirty="0"/>
          </a:p>
          <a:p>
            <a:endParaRPr lang="en-US" dirty="0"/>
          </a:p>
          <a:p>
            <a:endParaRPr lang="en-US" dirty="0"/>
          </a:p>
          <a:p>
            <a:endParaRPr lang="en-US" dirty="0"/>
          </a:p>
          <a:p>
            <a:endParaRPr lang="en-US" dirty="0"/>
          </a:p>
          <a:p>
            <a:endParaRPr lang="en-US" dirty="0"/>
          </a:p>
          <a:p>
            <a:pPr algn="just"/>
            <a:r>
              <a:rPr lang="en-US" dirty="0"/>
              <a:t>"</a:t>
            </a:r>
            <a:r>
              <a:rPr lang="en-US" sz="4400" dirty="0"/>
              <a:t>Quality denotes an excellence in goods and services, especially to the degree they conform to requirements and satisfy customers."</a:t>
            </a:r>
          </a:p>
          <a:p>
            <a:endParaRPr lang="en-US" dirty="0"/>
          </a:p>
        </p:txBody>
      </p:sp>
      <p:pic>
        <p:nvPicPr>
          <p:cNvPr id="4" name="Picture 3" descr="lll.png"/>
          <p:cNvPicPr>
            <a:picLocks noChangeAspect="1"/>
          </p:cNvPicPr>
          <p:nvPr/>
        </p:nvPicPr>
        <p:blipFill>
          <a:blip r:embed="rId2" cstate="print"/>
          <a:stretch>
            <a:fillRect/>
          </a:stretch>
        </p:blipFill>
        <p:spPr>
          <a:xfrm>
            <a:off x="7391400" y="1143000"/>
            <a:ext cx="1485900" cy="21038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5867400"/>
          </a:xfrm>
        </p:spPr>
        <p:txBody>
          <a:bodyPr>
            <a:normAutofit/>
          </a:bodyPr>
          <a:lstStyle/>
          <a:p>
            <a:pPr algn="just"/>
            <a:r>
              <a:rPr lang="en-US" sz="3600" b="1" dirty="0">
                <a:solidFill>
                  <a:srgbClr val="FF0000"/>
                </a:solidFill>
              </a:rPr>
              <a:t>Peter </a:t>
            </a:r>
            <a:r>
              <a:rPr lang="en-US" sz="3600" b="1" dirty="0" err="1">
                <a:solidFill>
                  <a:srgbClr val="FF0000"/>
                </a:solidFill>
              </a:rPr>
              <a:t>Senge</a:t>
            </a:r>
            <a:r>
              <a:rPr lang="en-US" sz="3600" b="1" dirty="0">
                <a:solidFill>
                  <a:srgbClr val="FF0000"/>
                </a:solidFill>
              </a:rPr>
              <a:t> et al, The Fifth Discipline Field book</a:t>
            </a:r>
            <a:br>
              <a:rPr lang="en-US" b="1" dirty="0"/>
            </a:br>
            <a:r>
              <a:rPr lang="en-US" dirty="0"/>
              <a:t>"</a:t>
            </a:r>
            <a:r>
              <a:rPr lang="en-US" sz="2800" dirty="0"/>
              <a:t>Quality is a transformation in the way we think and work together, in what we value and reward, and in the way we measure success. All of us collaborate to design and operate a seamless value-adding system that incorporates quality control, customer service, process improvement, supplier relationships, and good relations with the communities we serve and in which we operate - all optimizing for a common purpose."</a:t>
            </a:r>
          </a:p>
          <a:p>
            <a:endParaRPr lang="en-US" sz="2800" dirty="0"/>
          </a:p>
        </p:txBody>
      </p:sp>
      <p:pic>
        <p:nvPicPr>
          <p:cNvPr id="4" name="Picture 3" descr="7777.jpg"/>
          <p:cNvPicPr>
            <a:picLocks noChangeAspect="1"/>
          </p:cNvPicPr>
          <p:nvPr/>
        </p:nvPicPr>
        <p:blipFill>
          <a:blip r:embed="rId2" cstate="print"/>
          <a:stretch>
            <a:fillRect/>
          </a:stretch>
        </p:blipFill>
        <p:spPr>
          <a:xfrm>
            <a:off x="5257801" y="5257800"/>
            <a:ext cx="3657600" cy="13707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62600"/>
          </a:xfrm>
        </p:spPr>
        <p:txBody>
          <a:bodyPr>
            <a:normAutofit lnSpcReduction="10000"/>
          </a:bodyPr>
          <a:lstStyle/>
          <a:p>
            <a:r>
              <a:rPr lang="en-US" sz="3200" b="1" dirty="0"/>
              <a:t>Armand </a:t>
            </a:r>
            <a:r>
              <a:rPr lang="en-US" sz="3200" b="1" dirty="0" err="1"/>
              <a:t>Feigenbaum</a:t>
            </a:r>
            <a:r>
              <a:rPr lang="en-US" sz="3200" dirty="0"/>
              <a:t> </a:t>
            </a:r>
          </a:p>
          <a:p>
            <a:pPr>
              <a:buNone/>
            </a:pPr>
            <a:br>
              <a:rPr lang="en-US" sz="3200" dirty="0"/>
            </a:br>
            <a:endParaRPr lang="en-US" sz="3200" dirty="0"/>
          </a:p>
          <a:p>
            <a:pPr algn="just"/>
            <a:r>
              <a:rPr lang="en-US" sz="3500" dirty="0"/>
              <a:t>Quality is a customer determination based upon a customer's actual experience with a product or service, measured against his or her requirements –</a:t>
            </a:r>
          </a:p>
          <a:p>
            <a:pPr algn="just"/>
            <a:r>
              <a:rPr lang="en-US" sz="3500" dirty="0"/>
              <a:t>stated or unstated, conscious or merely sensed, technically operational or entirely subjective -and always representing a moving target in a competitive market."</a:t>
            </a:r>
          </a:p>
          <a:p>
            <a:pPr algn="just"/>
            <a:endParaRPr lang="en-US" sz="3500" dirty="0"/>
          </a:p>
        </p:txBody>
      </p:sp>
      <p:pic>
        <p:nvPicPr>
          <p:cNvPr id="4" name="صورة 3" descr="lisa-2011-keynote-the-devops-transformation-70-728.jpg"/>
          <p:cNvPicPr>
            <a:picLocks noChangeAspect="1"/>
          </p:cNvPicPr>
          <p:nvPr/>
        </p:nvPicPr>
        <p:blipFill>
          <a:blip r:embed="rId2" cstate="print"/>
          <a:stretch>
            <a:fillRect/>
          </a:stretch>
        </p:blipFill>
        <p:spPr>
          <a:xfrm>
            <a:off x="6172200" y="228599"/>
            <a:ext cx="2438400" cy="1879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772400" cy="1981200"/>
          </a:xfrm>
          <a:solidFill>
            <a:srgbClr val="FFFF00"/>
          </a:solidFill>
        </p:spPr>
        <p:txBody>
          <a:bodyPr>
            <a:normAutofit/>
          </a:bodyPr>
          <a:lstStyle/>
          <a:p>
            <a:r>
              <a:rPr lang="en-US" dirty="0"/>
              <a:t>Prepared By : </a:t>
            </a:r>
          </a:p>
          <a:p>
            <a:r>
              <a:rPr lang="en-US" sz="4000" b="1" dirty="0">
                <a:solidFill>
                  <a:srgbClr val="FF0000"/>
                </a:solidFill>
              </a:rPr>
              <a:t>Dr : Ahmed shams</a:t>
            </a:r>
          </a:p>
          <a:p>
            <a:r>
              <a:rPr lang="en-US" sz="4000" b="1" dirty="0">
                <a:solidFill>
                  <a:srgbClr val="FF0000"/>
                </a:solidFill>
              </a:rPr>
              <a:t>HEAD OF QUALITY DEPATMENT </a:t>
            </a:r>
          </a:p>
        </p:txBody>
      </p:sp>
      <p:sp>
        <p:nvSpPr>
          <p:cNvPr id="2" name="Title 1"/>
          <p:cNvSpPr>
            <a:spLocks noGrp="1"/>
          </p:cNvSpPr>
          <p:nvPr>
            <p:ph type="ctrTitle"/>
          </p:nvPr>
        </p:nvSpPr>
        <p:spPr/>
        <p:txBody>
          <a:bodyPr/>
          <a:lstStyle/>
          <a:p>
            <a:r>
              <a:rPr lang="en-US" b="1" dirty="0"/>
              <a:t>Definitions of Quality</a:t>
            </a:r>
            <a:r>
              <a:rPr lang="en-US" dirty="0"/>
              <a:t> </a:t>
            </a:r>
            <a:br>
              <a:rPr lang="en-US" dirty="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02.jpg"/>
          <p:cNvPicPr>
            <a:picLocks noGrp="1" noChangeAspect="1"/>
          </p:cNvPicPr>
          <p:nvPr>
            <p:ph sz="quarter" idx="1"/>
          </p:nvPr>
        </p:nvPicPr>
        <p:blipFill>
          <a:blip r:embed="rId2" cstate="print"/>
          <a:stretch>
            <a:fillRect/>
          </a:stretch>
        </p:blipFill>
        <p:spPr>
          <a:xfrm>
            <a:off x="184682" y="304800"/>
            <a:ext cx="8806918" cy="6400800"/>
          </a:xfrm>
        </p:spPr>
      </p:pic>
      <p:pic>
        <p:nvPicPr>
          <p:cNvPr id="3" name="صورة 2" descr="44.png"/>
          <p:cNvPicPr>
            <a:picLocks noChangeAspect="1"/>
          </p:cNvPicPr>
          <p:nvPr/>
        </p:nvPicPr>
        <p:blipFill>
          <a:blip r:embed="rId3" cstate="print"/>
          <a:stretch>
            <a:fillRect/>
          </a:stretch>
        </p:blipFill>
        <p:spPr>
          <a:xfrm>
            <a:off x="381000" y="1981200"/>
            <a:ext cx="8043334" cy="43957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600" y="304800"/>
            <a:ext cx="8458200" cy="6096000"/>
          </a:xfrm>
        </p:spPr>
        <p:txBody>
          <a:bodyPr>
            <a:normAutofit/>
          </a:bodyPr>
          <a:lstStyle/>
          <a:p>
            <a:r>
              <a:rPr lang="en-US" sz="3200" b="1" dirty="0">
                <a:solidFill>
                  <a:srgbClr val="FF0000"/>
                </a:solidFill>
              </a:rPr>
              <a:t>Transcendental View of Quality:</a:t>
            </a:r>
            <a:r>
              <a:rPr lang="en-US" sz="3200" dirty="0">
                <a:solidFill>
                  <a:srgbClr val="FF0000"/>
                </a:solidFill>
              </a:rPr>
              <a:t> </a:t>
            </a:r>
          </a:p>
          <a:p>
            <a:pPr algn="just"/>
            <a:r>
              <a:rPr lang="en-US" sz="3200" dirty="0"/>
              <a:t>Those who hold transcendental view would say, “I can’t define it, but I know when I see it.”</a:t>
            </a:r>
          </a:p>
          <a:p>
            <a:pPr algn="just"/>
            <a:r>
              <a:rPr lang="en-US" sz="3200" dirty="0"/>
              <a:t>Advertisers are fond of promoting products in these terms. “Where </a:t>
            </a:r>
            <a:r>
              <a:rPr lang="en-US" sz="3200" dirty="0" err="1"/>
              <a:t>shoping</a:t>
            </a:r>
            <a:r>
              <a:rPr lang="en-US" sz="3200" dirty="0"/>
              <a:t> is a pleasure” (supermarket), “We love to fly and it shows” (airline), and “It means beautiful eyes” (cosmetics) are example.</a:t>
            </a:r>
          </a:p>
          <a:p>
            <a:pPr algn="just"/>
            <a:r>
              <a:rPr lang="en-US" sz="3200" b="1" dirty="0">
                <a:solidFill>
                  <a:srgbClr val="FF0000"/>
                </a:solidFill>
              </a:rPr>
              <a:t>2. Product-Based View</a:t>
            </a:r>
            <a:r>
              <a:rPr lang="en-US" sz="3200" b="1" dirty="0"/>
              <a:t>:</a:t>
            </a:r>
            <a:r>
              <a:rPr lang="en-US" sz="3200" dirty="0"/>
              <a:t> Product based definitions are different. Quality is viewed as quantifiable and measurable characteristics or attributes. For example durability or reliability can be measured</a:t>
            </a:r>
          </a:p>
          <a:p>
            <a:pPr algn="just"/>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228600"/>
            <a:ext cx="8458200" cy="6248400"/>
          </a:xfrm>
        </p:spPr>
        <p:txBody>
          <a:bodyPr>
            <a:normAutofit/>
          </a:bodyPr>
          <a:lstStyle/>
          <a:p>
            <a:r>
              <a:rPr lang="en-US" b="1" dirty="0"/>
              <a:t>. </a:t>
            </a:r>
            <a:r>
              <a:rPr lang="en-US" b="1" dirty="0">
                <a:solidFill>
                  <a:srgbClr val="FF0000"/>
                </a:solidFill>
              </a:rPr>
              <a:t>User-Based View</a:t>
            </a:r>
            <a:r>
              <a:rPr lang="en-US" b="1" dirty="0"/>
              <a:t>: </a:t>
            </a:r>
            <a:r>
              <a:rPr lang="en-US" dirty="0"/>
              <a:t>User based definitions are based on the idea that quality is an individual matter, and products that best satisfy their preferences (i.e. perceived quality) are those with the highest quality..</a:t>
            </a:r>
          </a:p>
          <a:p>
            <a:r>
              <a:rPr lang="en-US" b="1" dirty="0">
                <a:solidFill>
                  <a:srgbClr val="FF0000"/>
                </a:solidFill>
              </a:rPr>
              <a:t>4. Manufacturing-Based View:</a:t>
            </a:r>
          </a:p>
          <a:p>
            <a:r>
              <a:rPr lang="en-US" b="1" dirty="0">
                <a:solidFill>
                  <a:srgbClr val="FF0000"/>
                </a:solidFill>
              </a:rPr>
              <a:t> </a:t>
            </a:r>
            <a:r>
              <a:rPr lang="en-US" dirty="0"/>
              <a:t>Manufacturing-based definitions are concerned primarily with engineering and manufacturing practices and use the universal definition of “conformance to requirements.” Requirements, or specifications, are established design, and any deviation implies a reduction in quality. </a:t>
            </a:r>
          </a:p>
          <a:p>
            <a:r>
              <a:rPr lang="en-US" dirty="0"/>
              <a:t>The concept applies to services as well as products. </a:t>
            </a:r>
          </a:p>
          <a:p>
            <a:r>
              <a:rPr lang="en-US" dirty="0"/>
              <a:t>Excellence in quality is not necessarily in the eye of the beholder but rather in the standards set by the organization.</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381000"/>
            <a:ext cx="8153400" cy="6096000"/>
          </a:xfrm>
        </p:spPr>
        <p:txBody>
          <a:bodyPr>
            <a:normAutofit/>
          </a:bodyPr>
          <a:lstStyle/>
          <a:p>
            <a:r>
              <a:rPr lang="en-US" sz="3600" b="1" dirty="0">
                <a:solidFill>
                  <a:srgbClr val="FF0000"/>
                </a:solidFill>
              </a:rPr>
              <a:t>5. Value-Based View: </a:t>
            </a:r>
          </a:p>
          <a:p>
            <a:pPr algn="just"/>
            <a:r>
              <a:rPr lang="en-US" sz="3600" dirty="0"/>
              <a:t>Value-based quality is defined in terms of costs and prices as well as a number of other attributes. </a:t>
            </a:r>
          </a:p>
          <a:p>
            <a:pPr algn="just"/>
            <a:r>
              <a:rPr lang="en-US" sz="3600" dirty="0"/>
              <a:t>Thus, the consumer’s purchase decision is based on quality (however it is defined) at the acceptable price.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004.jpg"/>
          <p:cNvPicPr>
            <a:picLocks noGrp="1" noChangeAspect="1"/>
          </p:cNvPicPr>
          <p:nvPr>
            <p:ph sz="quarter" idx="1"/>
          </p:nvPr>
        </p:nvPicPr>
        <p:blipFill>
          <a:blip r:embed="rId2" cstate="print"/>
          <a:stretch>
            <a:fillRect/>
          </a:stretch>
        </p:blipFill>
        <p:spPr>
          <a:xfrm>
            <a:off x="228600" y="284078"/>
            <a:ext cx="8610600" cy="626912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533400"/>
            <a:ext cx="8534400" cy="609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a:solidFill>
                  <a:srgbClr val="FFFF00"/>
                </a:solidFill>
              </a:rPr>
              <a:t>new philosophy</a:t>
            </a:r>
            <a:r>
              <a:rPr lang="en-US" sz="6000" dirty="0"/>
              <a:t>. </a:t>
            </a:r>
          </a:p>
          <a:p>
            <a:pPr algn="just"/>
            <a:r>
              <a:rPr lang="en-US" sz="5400" dirty="0"/>
              <a:t>We can no longer live with commonly accepted levels of delay, mistakes and defective workmanship.</a:t>
            </a:r>
          </a:p>
        </p:txBody>
      </p:sp>
      <p:pic>
        <p:nvPicPr>
          <p:cNvPr id="5" name="Picture 4" descr="edward-deming3.jpg"/>
          <p:cNvPicPr>
            <a:picLocks noChangeAspect="1"/>
          </p:cNvPicPr>
          <p:nvPr/>
        </p:nvPicPr>
        <p:blipFill>
          <a:blip r:embed="rId2" cstate="print"/>
          <a:stretch>
            <a:fillRect/>
          </a:stretch>
        </p:blipFill>
        <p:spPr>
          <a:xfrm>
            <a:off x="7543800" y="5257800"/>
            <a:ext cx="1066801" cy="13106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19821364">
            <a:off x="552502" y="1487530"/>
            <a:ext cx="7555375" cy="342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definition of quality of care in health care </a:t>
            </a:r>
            <a:endParaRPr lang="en-US" sz="6000" dirty="0"/>
          </a:p>
        </p:txBody>
      </p:sp>
      <p:pic>
        <p:nvPicPr>
          <p:cNvPr id="5" name="Picture 4" descr="2.png"/>
          <p:cNvPicPr>
            <a:picLocks noChangeAspect="1"/>
          </p:cNvPicPr>
          <p:nvPr/>
        </p:nvPicPr>
        <p:blipFill>
          <a:blip r:embed="rId2" cstate="print"/>
          <a:stretch>
            <a:fillRect/>
          </a:stretch>
        </p:blipFill>
        <p:spPr>
          <a:xfrm>
            <a:off x="6553200" y="4419600"/>
            <a:ext cx="2143125" cy="21431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81000"/>
            <a:ext cx="85344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Quality” health care has a wide variety of meanings</a:t>
            </a:r>
          </a:p>
        </p:txBody>
      </p:sp>
      <p:sp>
        <p:nvSpPr>
          <p:cNvPr id="5" name="Rounded Rectangle 4"/>
          <p:cNvSpPr/>
          <p:nvPr/>
        </p:nvSpPr>
        <p:spPr>
          <a:xfrm>
            <a:off x="228600" y="3200400"/>
            <a:ext cx="8686800" cy="342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t>To some people, sitting in the waiting room a short time to see a doctor means “quality” health care. To others, being treated politely by the doctor's staff means “quality” health care. There are those who define “quality” health care by how much time the doctor devotes to examining you.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304800"/>
            <a:ext cx="86106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 </a:t>
            </a:r>
            <a:r>
              <a:rPr lang="en-US" sz="4800" dirty="0"/>
              <a:t>“</a:t>
            </a:r>
            <a:r>
              <a:rPr lang="en-US" sz="4000" dirty="0"/>
              <a:t>Quality [is] an optimal balance between possibilities realized and a framework of norms and values.” </a:t>
            </a:r>
          </a:p>
          <a:p>
            <a:r>
              <a:rPr lang="en-US" sz="4000" dirty="0"/>
              <a:t>This conceptual definition reflects the fact that quality is an abstraction and does not exist as a discrete entity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DDDD.png"/>
          <p:cNvPicPr>
            <a:picLocks noGrp="1" noChangeAspect="1"/>
          </p:cNvPicPr>
          <p:nvPr>
            <p:ph sz="quarter" idx="1"/>
          </p:nvPr>
        </p:nvPicPr>
        <p:blipFill>
          <a:blip r:embed="rId2" cstate="print"/>
          <a:stretch>
            <a:fillRect/>
          </a:stretch>
        </p:blipFill>
        <p:spPr>
          <a:xfrm>
            <a:off x="3657600" y="2876550"/>
            <a:ext cx="2286000" cy="1714500"/>
          </a:xfrm>
        </p:spPr>
      </p:pic>
      <p:sp>
        <p:nvSpPr>
          <p:cNvPr id="4" name="Oval 3"/>
          <p:cNvSpPr/>
          <p:nvPr/>
        </p:nvSpPr>
        <p:spPr>
          <a:xfrm>
            <a:off x="533400" y="381000"/>
            <a:ext cx="8001000" cy="586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DDDD.png"/>
          <p:cNvPicPr>
            <a:picLocks noChangeAspect="1"/>
          </p:cNvPicPr>
          <p:nvPr/>
        </p:nvPicPr>
        <p:blipFill>
          <a:blip r:embed="rId2" cstate="print"/>
          <a:stretch>
            <a:fillRect/>
          </a:stretch>
        </p:blipFill>
        <p:spPr>
          <a:xfrm>
            <a:off x="1295400" y="1828800"/>
            <a:ext cx="3556000" cy="2667000"/>
          </a:xfrm>
          <a:prstGeom prst="rect">
            <a:avLst/>
          </a:prstGeom>
        </p:spPr>
      </p:pic>
      <p:pic>
        <p:nvPicPr>
          <p:cNvPr id="7" name="Picture 6" descr="VVVV.png"/>
          <p:cNvPicPr>
            <a:picLocks noChangeAspect="1"/>
          </p:cNvPicPr>
          <p:nvPr/>
        </p:nvPicPr>
        <p:blipFill>
          <a:blip r:embed="rId3" cstate="print"/>
          <a:stretch>
            <a:fillRect/>
          </a:stretch>
        </p:blipFill>
        <p:spPr>
          <a:xfrm>
            <a:off x="5112446" y="1828801"/>
            <a:ext cx="2736154" cy="266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305800" cy="5410200"/>
          </a:xfrm>
        </p:spPr>
        <p:txBody>
          <a:bodyPr/>
          <a:lstStyle/>
          <a:p>
            <a:r>
              <a:rPr lang="en-US" sz="3600" b="1" dirty="0">
                <a:solidFill>
                  <a:srgbClr val="FF0000"/>
                </a:solidFill>
              </a:rPr>
              <a:t>Joseph </a:t>
            </a:r>
            <a:r>
              <a:rPr lang="en-US" sz="3600" b="1" dirty="0" err="1">
                <a:solidFill>
                  <a:srgbClr val="FF0000"/>
                </a:solidFill>
              </a:rPr>
              <a:t>Juran</a:t>
            </a:r>
            <a:r>
              <a:rPr lang="en-US" sz="3600" b="1" dirty="0">
                <a:solidFill>
                  <a:srgbClr val="FF0000"/>
                </a:solidFill>
              </a:rPr>
              <a:t> &amp; Frank </a:t>
            </a:r>
            <a:r>
              <a:rPr lang="en-US" sz="3600" b="1" dirty="0" err="1">
                <a:solidFill>
                  <a:srgbClr val="FF0000"/>
                </a:solidFill>
              </a:rPr>
              <a:t>Gryna</a:t>
            </a:r>
            <a:r>
              <a:rPr lang="en-US" sz="3600" dirty="0">
                <a:solidFill>
                  <a:srgbClr val="FF0000"/>
                </a:solidFill>
              </a:rPr>
              <a:t> </a:t>
            </a:r>
          </a:p>
          <a:p>
            <a:endParaRPr lang="en-US" dirty="0"/>
          </a:p>
          <a:p>
            <a:endParaRPr lang="en-US" dirty="0"/>
          </a:p>
          <a:p>
            <a:endParaRPr lang="en-US" dirty="0"/>
          </a:p>
          <a:p>
            <a:pPr>
              <a:buNone/>
            </a:pPr>
            <a:r>
              <a:rPr lang="en-US" dirty="0"/>
              <a:t>"</a:t>
            </a:r>
            <a:r>
              <a:rPr lang="en-US" sz="6000" dirty="0"/>
              <a:t>Quality is fitness for use." </a:t>
            </a:r>
          </a:p>
        </p:txBody>
      </p:sp>
      <p:pic>
        <p:nvPicPr>
          <p:cNvPr id="4" name="Picture 3" descr="imagesCA1MDESQ.jpg"/>
          <p:cNvPicPr>
            <a:picLocks noChangeAspect="1"/>
          </p:cNvPicPr>
          <p:nvPr/>
        </p:nvPicPr>
        <p:blipFill>
          <a:blip r:embed="rId2" cstate="print"/>
          <a:stretch>
            <a:fillRect/>
          </a:stretch>
        </p:blipFill>
        <p:spPr>
          <a:xfrm>
            <a:off x="7315200" y="304800"/>
            <a:ext cx="1628775" cy="2133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Rounded Rectangle 3"/>
          <p:cNvSpPr/>
          <p:nvPr/>
        </p:nvSpPr>
        <p:spPr>
          <a:xfrm>
            <a:off x="228600" y="228600"/>
            <a:ext cx="8610600" cy="647700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n-US" dirty="0"/>
          </a:p>
          <a:p>
            <a:pPr algn="just"/>
            <a:r>
              <a:rPr lang="en-US" sz="4800" dirty="0"/>
              <a:t>quality of care </a:t>
            </a:r>
          </a:p>
          <a:p>
            <a:pPr algn="just"/>
            <a:r>
              <a:rPr lang="en-US" sz="4800" dirty="0"/>
              <a:t>“</a:t>
            </a:r>
            <a:r>
              <a:rPr lang="en-US" sz="4400" dirty="0"/>
              <a:t>the degree to which health services for individuals and populations increase the likelihood of desired health outcomes and are consistent with current professional knowledge</a:t>
            </a:r>
            <a:r>
              <a:rPr lang="en-US" sz="48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Rounded Rectangle 3"/>
          <p:cNvSpPr/>
          <p:nvPr/>
        </p:nvSpPr>
        <p:spPr>
          <a:xfrm>
            <a:off x="304800" y="304800"/>
            <a:ext cx="8458200" cy="6172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schemeClr val="tx1"/>
                </a:solidFill>
              </a:rPr>
              <a:t>Quality in the health care setting may be defined</a:t>
            </a:r>
          </a:p>
          <a:p>
            <a:pPr algn="just"/>
            <a:r>
              <a:rPr lang="en-US" sz="4800" dirty="0">
                <a:solidFill>
                  <a:schemeClr val="tx1"/>
                </a:solidFill>
              </a:rPr>
              <a:t>as the ‘extent to which a health care service or product produces a desired outcome’.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324600"/>
          </a:xfrm>
          <a:solidFill>
            <a:schemeClr val="accent1">
              <a:lumMod val="20000"/>
              <a:lumOff val="80000"/>
            </a:schemeClr>
          </a:solidFill>
        </p:spPr>
        <p:txBody>
          <a:bodyPr>
            <a:noAutofit/>
          </a:bodyPr>
          <a:lstStyle/>
          <a:p>
            <a:pPr algn="just"/>
            <a:r>
              <a:rPr lang="en-US" sz="3600" dirty="0"/>
              <a:t>Quality consists of the degree to which health services for individuals and populations increase the likelihood of desired health outcomes (quality principles), are consistent with current professional knowledge (professional practitioner skill), and meet the expectations of healthcare users (the marketplace).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5800"/>
            <a:ext cx="8153400" cy="5638800"/>
          </a:xfrm>
          <a:solidFill>
            <a:srgbClr val="FFFF00"/>
          </a:solidFill>
        </p:spPr>
        <p:txBody>
          <a:bodyPr>
            <a:normAutofit/>
          </a:bodyPr>
          <a:lstStyle/>
          <a:p>
            <a:pPr algn="ctr">
              <a:buNone/>
            </a:pPr>
            <a:r>
              <a:rPr lang="en-US" sz="8800" b="1" dirty="0"/>
              <a:t>How do I know if I am getting quality health care?</a:t>
            </a:r>
            <a:endParaRPr lang="en-US" sz="8800" dirty="0"/>
          </a:p>
        </p:txBody>
      </p:sp>
      <p:pic>
        <p:nvPicPr>
          <p:cNvPr id="4" name="Picture 3" descr="imagesCA1XN9AZ.jpg"/>
          <p:cNvPicPr>
            <a:picLocks noChangeAspect="1"/>
          </p:cNvPicPr>
          <p:nvPr/>
        </p:nvPicPr>
        <p:blipFill>
          <a:blip r:embed="rId2" cstate="print"/>
          <a:stretch>
            <a:fillRect/>
          </a:stretch>
        </p:blipFill>
        <p:spPr>
          <a:xfrm>
            <a:off x="7086600" y="4724400"/>
            <a:ext cx="1657350" cy="19630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Your health care fits your needs and preferences.</a:t>
            </a:r>
          </a:p>
          <a:p>
            <a:r>
              <a:rPr lang="en-US" sz="3200" dirty="0"/>
              <a:t>Your health care does not cause harm.</a:t>
            </a:r>
          </a:p>
          <a:p>
            <a:r>
              <a:rPr lang="en-US" sz="3200" dirty="0"/>
              <a:t>Your health care is right for your illness. </a:t>
            </a:r>
          </a:p>
          <a:p>
            <a:r>
              <a:rPr lang="en-US" sz="3200" dirty="0"/>
              <a:t>Your health care is given without unnecessary delays. </a:t>
            </a:r>
          </a:p>
          <a:p>
            <a:r>
              <a:rPr lang="en-US" sz="3200" dirty="0"/>
              <a:t>Your health care includes only the medical tests and procedures that you need. </a:t>
            </a:r>
          </a:p>
          <a:p>
            <a:r>
              <a:rPr lang="en-US" sz="3200" dirty="0"/>
              <a:t>Your health care is fair and not affected by such things as your gender, language, color, age or income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2"/>
          </p:nvPr>
        </p:nvSpPr>
        <p:spPr/>
        <p:txBody>
          <a:bodyPr/>
          <a:lstStyle/>
          <a:p>
            <a:pPr>
              <a:defRPr/>
            </a:pPr>
            <a:fld id="{B65A3F4E-CF79-4ED8-A9E1-07647EC4AE67}" type="slidenum">
              <a:rPr lang="ar-SA" smtClean="0"/>
              <a:pPr>
                <a:defRPr/>
              </a:pPr>
              <a:t>35</a:t>
            </a:fld>
            <a:endParaRPr lang="en-US"/>
          </a:p>
        </p:txBody>
      </p:sp>
      <p:sp>
        <p:nvSpPr>
          <p:cNvPr id="13315" name="Rectangle 4"/>
          <p:cNvSpPr>
            <a:spLocks noGrp="1" noChangeArrowheads="1"/>
          </p:cNvSpPr>
          <p:nvPr>
            <p:ph type="ctrTitle"/>
          </p:nvPr>
        </p:nvSpPr>
        <p:spPr>
          <a:solidFill>
            <a:srgbClr val="FFCC00">
              <a:alpha val="58038"/>
            </a:srgbClr>
          </a:solidFill>
        </p:spPr>
        <p:txBody>
          <a:bodyPr/>
          <a:lstStyle/>
          <a:p>
            <a:pPr eaLnBrk="1" hangingPunct="1"/>
            <a:r>
              <a:rPr lang="en-US" altLang="en-US"/>
              <a:t>Three Aspects of Quality</a:t>
            </a:r>
          </a:p>
        </p:txBody>
      </p:sp>
    </p:spTree>
    <p:extLst>
      <p:ext uri="{BB962C8B-B14F-4D97-AF65-F5344CB8AC3E}">
        <p14:creationId xmlns:p14="http://schemas.microsoft.com/office/powerpoint/2010/main" val="3113416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Freeform 4"/>
          <p:cNvSpPr>
            <a:spLocks noEditPoints="1"/>
          </p:cNvSpPr>
          <p:nvPr/>
        </p:nvSpPr>
        <p:spPr bwMode="gray">
          <a:xfrm rot="-1358056">
            <a:off x="1077913" y="25384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prstDash val="solid"/>
            <a:round/>
            <a:headEnd/>
            <a:tailEnd/>
          </a:ln>
        </p:spPr>
        <p:txBody>
          <a:bodyPr/>
          <a:lstStyle/>
          <a:p>
            <a:pPr>
              <a:defRPr/>
            </a:pPr>
            <a:endParaRPr lang="en-US" dirty="0">
              <a:cs typeface="+mn-cs"/>
            </a:endParaRPr>
          </a:p>
        </p:txBody>
      </p:sp>
      <p:grpSp>
        <p:nvGrpSpPr>
          <p:cNvPr id="14339" name="Group 23"/>
          <p:cNvGrpSpPr>
            <a:grpSpLocks/>
          </p:cNvGrpSpPr>
          <p:nvPr/>
        </p:nvGrpSpPr>
        <p:grpSpPr bwMode="auto">
          <a:xfrm>
            <a:off x="1295400" y="2895600"/>
            <a:ext cx="1600200" cy="1579563"/>
            <a:chOff x="816" y="1824"/>
            <a:chExt cx="1008" cy="995"/>
          </a:xfrm>
        </p:grpSpPr>
        <p:sp>
          <p:nvSpPr>
            <p:cNvPr id="119814" name="Oval 6"/>
            <p:cNvSpPr>
              <a:spLocks noChangeArrowheads="1"/>
            </p:cNvSpPr>
            <p:nvPr/>
          </p:nvSpPr>
          <p:spPr bwMode="gray">
            <a:xfrm>
              <a:off x="816" y="1824"/>
              <a:ext cx="1008" cy="995"/>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dirty="0">
                <a:solidFill>
                  <a:schemeClr val="bg1"/>
                </a:solidFill>
                <a:cs typeface="+mn-cs"/>
              </a:endParaRPr>
            </a:p>
          </p:txBody>
        </p:sp>
        <p:sp>
          <p:nvSpPr>
            <p:cNvPr id="14350" name="Text Box 10"/>
            <p:cNvSpPr txBox="1">
              <a:spLocks noChangeArrowheads="1"/>
            </p:cNvSpPr>
            <p:nvPr/>
          </p:nvSpPr>
          <p:spPr bwMode="gray">
            <a:xfrm>
              <a:off x="828" y="2087"/>
              <a:ext cx="94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algn="ctr" eaLnBrk="1" hangingPunct="1">
                <a:spcBef>
                  <a:spcPts val="663"/>
                </a:spcBef>
              </a:pPr>
              <a:r>
                <a:rPr lang="en-US" altLang="en-US" b="1">
                  <a:solidFill>
                    <a:schemeClr val="bg1"/>
                  </a:solidFill>
                </a:rPr>
                <a:t>Measurable </a:t>
              </a:r>
            </a:p>
            <a:p>
              <a:pPr algn="ctr" eaLnBrk="1" hangingPunct="1">
                <a:spcBef>
                  <a:spcPts val="663"/>
                </a:spcBef>
              </a:pPr>
              <a:r>
                <a:rPr lang="en-US" altLang="en-US" b="1">
                  <a:solidFill>
                    <a:schemeClr val="bg1"/>
                  </a:solidFill>
                </a:rPr>
                <a:t>Quality</a:t>
              </a:r>
            </a:p>
          </p:txBody>
        </p:sp>
      </p:grpSp>
      <p:sp>
        <p:nvSpPr>
          <p:cNvPr id="14340" name="Text Box 15"/>
          <p:cNvSpPr txBox="1">
            <a:spLocks noChangeArrowheads="1"/>
          </p:cNvSpPr>
          <p:nvPr/>
        </p:nvSpPr>
        <p:spPr bwMode="gray">
          <a:xfrm>
            <a:off x="3505200" y="3108325"/>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algn="ctr"/>
            <a:r>
              <a:rPr lang="en-US" altLang="en-US" sz="2400" b="1">
                <a:solidFill>
                  <a:srgbClr val="993300"/>
                </a:solidFill>
              </a:rPr>
              <a:t>Three Aspects of Quality</a:t>
            </a:r>
          </a:p>
        </p:txBody>
      </p:sp>
      <p:grpSp>
        <p:nvGrpSpPr>
          <p:cNvPr id="14341" name="Group 21"/>
          <p:cNvGrpSpPr>
            <a:grpSpLocks/>
          </p:cNvGrpSpPr>
          <p:nvPr/>
        </p:nvGrpSpPr>
        <p:grpSpPr bwMode="auto">
          <a:xfrm>
            <a:off x="6259513" y="1219200"/>
            <a:ext cx="1970087" cy="1828800"/>
            <a:chOff x="3744" y="1056"/>
            <a:chExt cx="1097" cy="1008"/>
          </a:xfrm>
        </p:grpSpPr>
        <p:sp>
          <p:nvSpPr>
            <p:cNvPr id="14347" name="Oval 5"/>
            <p:cNvSpPr>
              <a:spLocks noChangeArrowheads="1"/>
            </p:cNvSpPr>
            <p:nvPr/>
          </p:nvSpPr>
          <p:spPr bwMode="gray">
            <a:xfrm>
              <a:off x="3744" y="1056"/>
              <a:ext cx="1097" cy="1008"/>
            </a:xfrm>
            <a:prstGeom prst="ellipse">
              <a:avLst/>
            </a:prstGeom>
            <a:gradFill rotWithShape="1">
              <a:gsLst>
                <a:gs pos="0">
                  <a:srgbClr val="8DBB6B"/>
                </a:gs>
                <a:gs pos="100000">
                  <a:srgbClr val="314125"/>
                </a:gs>
              </a:gsLst>
              <a:path path="shape">
                <a:fillToRect l="50000" t="50000" r="50000" b="50000"/>
              </a:path>
            </a:gradFill>
            <a:ln>
              <a:noFill/>
            </a:ln>
            <a:effectLst>
              <a:prstShdw prst="shdw12" dist="76200" dir="108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algn="ctr" eaLnBrk="1" hangingPunct="1"/>
              <a:endParaRPr lang="en-US" altLang="en-US">
                <a:solidFill>
                  <a:schemeClr val="bg1"/>
                </a:solidFill>
              </a:endParaRPr>
            </a:p>
          </p:txBody>
        </p:sp>
        <p:sp>
          <p:nvSpPr>
            <p:cNvPr id="14348" name="Rectangle 19"/>
            <p:cNvSpPr>
              <a:spLocks noChangeArrowheads="1"/>
            </p:cNvSpPr>
            <p:nvPr/>
          </p:nvSpPr>
          <p:spPr bwMode="auto">
            <a:xfrm>
              <a:off x="3792" y="1324"/>
              <a:ext cx="10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algn="ctr" eaLnBrk="1" hangingPunct="1">
                <a:spcBef>
                  <a:spcPts val="163"/>
                </a:spcBef>
              </a:pPr>
              <a:r>
                <a:rPr lang="en-US" altLang="en-US" b="1">
                  <a:solidFill>
                    <a:schemeClr val="bg1"/>
                  </a:solidFill>
                </a:rPr>
                <a:t>Appreciative Quality</a:t>
              </a:r>
            </a:p>
          </p:txBody>
        </p:sp>
      </p:grpSp>
      <p:grpSp>
        <p:nvGrpSpPr>
          <p:cNvPr id="14342" name="Group 22"/>
          <p:cNvGrpSpPr>
            <a:grpSpLocks/>
          </p:cNvGrpSpPr>
          <p:nvPr/>
        </p:nvGrpSpPr>
        <p:grpSpPr bwMode="auto">
          <a:xfrm>
            <a:off x="4267200" y="4191000"/>
            <a:ext cx="1828800" cy="1655763"/>
            <a:chOff x="2688" y="2640"/>
            <a:chExt cx="1152" cy="1043"/>
          </a:xfrm>
        </p:grpSpPr>
        <p:sp>
          <p:nvSpPr>
            <p:cNvPr id="119815" name="Oval 7"/>
            <p:cNvSpPr>
              <a:spLocks noChangeArrowheads="1"/>
            </p:cNvSpPr>
            <p:nvPr/>
          </p:nvSpPr>
          <p:spPr bwMode="gray">
            <a:xfrm>
              <a:off x="2688" y="2640"/>
              <a:ext cx="1152" cy="1043"/>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b="1" dirty="0">
                <a:solidFill>
                  <a:schemeClr val="bg1"/>
                </a:solidFill>
                <a:cs typeface="+mn-cs"/>
              </a:endParaRPr>
            </a:p>
          </p:txBody>
        </p:sp>
        <p:sp>
          <p:nvSpPr>
            <p:cNvPr id="14346" name="Text Box 20"/>
            <p:cNvSpPr txBox="1">
              <a:spLocks noChangeArrowheads="1"/>
            </p:cNvSpPr>
            <p:nvPr/>
          </p:nvSpPr>
          <p:spPr bwMode="auto">
            <a:xfrm>
              <a:off x="2860" y="2940"/>
              <a:ext cx="884"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algn="ctr" eaLnBrk="1" hangingPunct="1">
                <a:spcBef>
                  <a:spcPct val="20000"/>
                </a:spcBef>
              </a:pPr>
              <a:r>
                <a:rPr lang="en-US" altLang="en-US" b="1">
                  <a:solidFill>
                    <a:schemeClr val="bg1"/>
                  </a:solidFill>
                </a:rPr>
                <a:t>Perceptive </a:t>
              </a:r>
            </a:p>
            <a:p>
              <a:pPr algn="ctr" eaLnBrk="1" hangingPunct="1">
                <a:spcBef>
                  <a:spcPct val="20000"/>
                </a:spcBef>
              </a:pPr>
              <a:r>
                <a:rPr lang="en-US" altLang="en-US" b="1">
                  <a:solidFill>
                    <a:schemeClr val="bg1"/>
                  </a:solidFill>
                </a:rPr>
                <a:t>Quality</a:t>
              </a:r>
            </a:p>
            <a:p>
              <a:pPr algn="ctr" eaLnBrk="1" hangingPunct="1"/>
              <a:endParaRPr lang="en-US" altLang="en-US" b="1">
                <a:solidFill>
                  <a:schemeClr val="bg1"/>
                </a:solidFill>
              </a:endParaRPr>
            </a:p>
          </p:txBody>
        </p:sp>
      </p:grpSp>
      <p:sp>
        <p:nvSpPr>
          <p:cNvPr id="14343" name="Text Box 25"/>
          <p:cNvSpPr txBox="1">
            <a:spLocks noChangeArrowheads="1"/>
          </p:cNvSpPr>
          <p:nvPr/>
        </p:nvSpPr>
        <p:spPr bwMode="auto">
          <a:xfrm>
            <a:off x="6613525" y="6415088"/>
            <a:ext cx="219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eaLnBrk="1" hangingPunct="1"/>
            <a:r>
              <a:rPr lang="en-US" altLang="en-US" b="1">
                <a:solidFill>
                  <a:schemeClr val="bg1"/>
                </a:solidFill>
              </a:rPr>
              <a:t>Aspects of Quality</a:t>
            </a:r>
          </a:p>
        </p:txBody>
      </p:sp>
      <p:sp>
        <p:nvSpPr>
          <p:cNvPr id="21512" name="Slide Number Placeholder 13"/>
          <p:cNvSpPr>
            <a:spLocks noGrp="1"/>
          </p:cNvSpPr>
          <p:nvPr>
            <p:ph type="sldNum" sz="quarter" idx="10"/>
          </p:nvPr>
        </p:nvSpPr>
        <p:spPr>
          <a:xfrm>
            <a:off x="8129588" y="5734050"/>
            <a:ext cx="609600" cy="520700"/>
          </a:xfrm>
        </p:spPr>
        <p:txBody>
          <a:bodyPr/>
          <a:lstStyle/>
          <a:p>
            <a:pPr>
              <a:defRPr/>
            </a:pPr>
            <a:fld id="{46626E89-372A-4746-9245-A3E78DB297B6}" type="slidenum">
              <a:rPr lang="ar-SA" smtClean="0"/>
              <a:pPr>
                <a:defRPr/>
              </a:pPr>
              <a:t>36</a:t>
            </a:fld>
            <a:endParaRPr lang="en-US"/>
          </a:p>
        </p:txBody>
      </p:sp>
    </p:spTree>
    <p:extLst>
      <p:ext uri="{BB962C8B-B14F-4D97-AF65-F5344CB8AC3E}">
        <p14:creationId xmlns:p14="http://schemas.microsoft.com/office/powerpoint/2010/main" val="1582658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1143000"/>
          </a:xfrm>
          <a:solidFill>
            <a:schemeClr val="accent2">
              <a:lumMod val="20000"/>
              <a:lumOff val="80000"/>
            </a:schemeClr>
          </a:solidFill>
        </p:spPr>
        <p:txBody>
          <a:bodyPr/>
          <a:lstStyle/>
          <a:p>
            <a:pPr eaLnBrk="1" hangingPunct="1"/>
            <a:r>
              <a:rPr lang="en-US" altLang="en-US" b="1" dirty="0">
                <a:solidFill>
                  <a:srgbClr val="FF0000"/>
                </a:solidFill>
              </a:rPr>
              <a:t>Measurable Quality</a:t>
            </a:r>
            <a:endParaRPr lang="en-US" altLang="en-US" b="1" u="sng" dirty="0">
              <a:solidFill>
                <a:srgbClr val="FF0000"/>
              </a:solidFill>
            </a:endParaRPr>
          </a:p>
        </p:txBody>
      </p:sp>
      <p:sp>
        <p:nvSpPr>
          <p:cNvPr id="78851" name="Rectangle 3"/>
          <p:cNvSpPr>
            <a:spLocks noGrp="1" noChangeArrowheads="1"/>
          </p:cNvSpPr>
          <p:nvPr>
            <p:ph sz="quarter" idx="1"/>
          </p:nvPr>
        </p:nvSpPr>
        <p:spPr>
          <a:xfrm>
            <a:off x="457200" y="1828800"/>
            <a:ext cx="8077200" cy="4645025"/>
          </a:xfrm>
        </p:spPr>
        <p:txBody>
          <a:bodyPr/>
          <a:lstStyle/>
          <a:p>
            <a:pPr eaLnBrk="1" hangingPunct="1">
              <a:spcBef>
                <a:spcPts val="663"/>
              </a:spcBef>
            </a:pPr>
            <a:r>
              <a:rPr lang="en-US" altLang="en-US" sz="2400" dirty="0">
                <a:latin typeface="Book Antiqua" pitchFamily="18" charset="0"/>
              </a:rPr>
              <a:t>Can be defined objectively as compliance with, or adherence to standards. </a:t>
            </a:r>
          </a:p>
          <a:p>
            <a:pPr eaLnBrk="1" hangingPunct="1">
              <a:spcBef>
                <a:spcPts val="663"/>
              </a:spcBef>
            </a:pPr>
            <a:endParaRPr lang="en-US" altLang="en-US" sz="2400" dirty="0">
              <a:latin typeface="Book Antiqua" pitchFamily="18" charset="0"/>
            </a:endParaRPr>
          </a:p>
          <a:p>
            <a:pPr eaLnBrk="1" hangingPunct="1">
              <a:spcBef>
                <a:spcPts val="663"/>
              </a:spcBef>
            </a:pPr>
            <a:r>
              <a:rPr lang="en-US" altLang="en-US" sz="2400" dirty="0">
                <a:latin typeface="Book Antiqua" pitchFamily="18" charset="0"/>
              </a:rPr>
              <a:t>Clinically, these standards may take the form of practice parameters or protocols, or they may establish acceptable expectations for patient and organizational outcomes. </a:t>
            </a:r>
          </a:p>
          <a:p>
            <a:pPr eaLnBrk="1" hangingPunct="1">
              <a:spcBef>
                <a:spcPts val="663"/>
              </a:spcBef>
            </a:pPr>
            <a:endParaRPr lang="en-US" altLang="en-US" sz="2400" dirty="0">
              <a:latin typeface="Book Antiqua" pitchFamily="18" charset="0"/>
            </a:endParaRPr>
          </a:p>
          <a:p>
            <a:pPr eaLnBrk="1" hangingPunct="1">
              <a:spcBef>
                <a:spcPts val="663"/>
              </a:spcBef>
            </a:pPr>
            <a:r>
              <a:rPr lang="en-US" altLang="en-US" sz="2400" dirty="0">
                <a:latin typeface="Book Antiqua" pitchFamily="18" charset="0"/>
              </a:rPr>
              <a:t>Performance measures or indicators are measurement tools. </a:t>
            </a:r>
          </a:p>
          <a:p>
            <a:pPr eaLnBrk="1" hangingPunct="1"/>
            <a:endParaRPr lang="en-US" altLang="en-US" sz="2400" dirty="0">
              <a:latin typeface="Book Antiqua" pitchFamily="18" charset="0"/>
            </a:endParaRPr>
          </a:p>
        </p:txBody>
      </p:sp>
      <p:sp>
        <p:nvSpPr>
          <p:cNvPr id="22532" name="Slide Number Placeholder 5"/>
          <p:cNvSpPr>
            <a:spLocks noGrp="1"/>
          </p:cNvSpPr>
          <p:nvPr>
            <p:ph type="sldNum" sz="quarter" idx="10"/>
          </p:nvPr>
        </p:nvSpPr>
        <p:spPr>
          <a:xfrm>
            <a:off x="8129588" y="5734050"/>
            <a:ext cx="609600" cy="520700"/>
          </a:xfrm>
        </p:spPr>
        <p:txBody>
          <a:bodyPr/>
          <a:lstStyle/>
          <a:p>
            <a:pPr>
              <a:defRPr/>
            </a:pPr>
            <a:fld id="{2EC753EA-9DB1-4A2D-9313-12BA4C632B8F}" type="slidenum">
              <a:rPr lang="ar-SA" smtClean="0"/>
              <a:pPr>
                <a:defRPr/>
              </a:pPr>
              <a:t>37</a:t>
            </a:fld>
            <a:endParaRPr lang="en-US"/>
          </a:p>
        </p:txBody>
      </p:sp>
    </p:spTree>
    <p:extLst>
      <p:ext uri="{BB962C8B-B14F-4D97-AF65-F5344CB8AC3E}">
        <p14:creationId xmlns:p14="http://schemas.microsoft.com/office/powerpoint/2010/main" val="180675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ox(in)">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box(in)">
                                      <p:cBhvr>
                                        <p:cTn id="12" dur="5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checkerboard(across)">
                                      <p:cBhvr>
                                        <p:cTn id="17" dur="500"/>
                                        <p:tgtEl>
                                          <p:spTgt spid="78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 calcmode="lin" valueType="num">
                                      <p:cBhvr additive="base">
                                        <p:cTn id="22"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533400"/>
            <a:ext cx="8229600" cy="1143000"/>
          </a:xfrm>
          <a:solidFill>
            <a:schemeClr val="accent2">
              <a:lumMod val="20000"/>
              <a:lumOff val="80000"/>
            </a:schemeClr>
          </a:solidFill>
        </p:spPr>
        <p:txBody>
          <a:bodyPr/>
          <a:lstStyle/>
          <a:p>
            <a:pPr eaLnBrk="1" hangingPunct="1"/>
            <a:r>
              <a:rPr lang="en-US" altLang="en-US" dirty="0">
                <a:solidFill>
                  <a:srgbClr val="FF0000"/>
                </a:solidFill>
              </a:rPr>
              <a:t>Perceptive Quality</a:t>
            </a:r>
            <a:endParaRPr lang="en-US" altLang="en-US" u="sng" dirty="0">
              <a:solidFill>
                <a:srgbClr val="FF0000"/>
              </a:solidFill>
            </a:endParaRPr>
          </a:p>
        </p:txBody>
      </p:sp>
      <p:sp>
        <p:nvSpPr>
          <p:cNvPr id="23555" name="Rectangle 3"/>
          <p:cNvSpPr>
            <a:spLocks noGrp="1" noChangeArrowheads="1"/>
          </p:cNvSpPr>
          <p:nvPr>
            <p:ph sz="quarter" idx="1"/>
          </p:nvPr>
        </p:nvSpPr>
        <p:spPr>
          <a:xfrm>
            <a:off x="457200" y="1828800"/>
            <a:ext cx="7924800" cy="4645025"/>
          </a:xfrm>
        </p:spPr>
        <p:txBody>
          <a:bodyPr/>
          <a:lstStyle/>
          <a:p>
            <a:pPr eaLnBrk="1" hangingPunct="1"/>
            <a:r>
              <a:rPr lang="en-US" altLang="en-US" sz="2800" dirty="0">
                <a:latin typeface="Book Antiqua" pitchFamily="18" charset="0"/>
              </a:rPr>
              <a:t>Is the degree of excellence which is perceived by the recipient or the observer of care rather than by the provider of care. </a:t>
            </a:r>
          </a:p>
          <a:p>
            <a:pPr eaLnBrk="1" hangingPunct="1">
              <a:spcBef>
                <a:spcPts val="350"/>
              </a:spcBef>
            </a:pPr>
            <a:endParaRPr lang="en-US" altLang="en-US" sz="2800" dirty="0">
              <a:latin typeface="Book Antiqua" pitchFamily="18" charset="0"/>
            </a:endParaRPr>
          </a:p>
          <a:p>
            <a:pPr eaLnBrk="1" hangingPunct="1">
              <a:spcBef>
                <a:spcPts val="350"/>
              </a:spcBef>
            </a:pPr>
            <a:r>
              <a:rPr lang="en-US" altLang="en-US" sz="2800" dirty="0">
                <a:latin typeface="Book Antiqua" pitchFamily="18" charset="0"/>
              </a:rPr>
              <a:t>Is generally based more on the degree of </a:t>
            </a:r>
            <a:r>
              <a:rPr lang="en-US" altLang="en-US" sz="2800" b="1" u="sng" dirty="0">
                <a:solidFill>
                  <a:srgbClr val="FF0000"/>
                </a:solidFill>
                <a:latin typeface="Book Antiqua" pitchFamily="18" charset="0"/>
              </a:rPr>
              <a:t>respect &amp; caring </a:t>
            </a:r>
            <a:r>
              <a:rPr lang="en-US" altLang="en-US" sz="2800" dirty="0">
                <a:latin typeface="Book Antiqua" pitchFamily="18" charset="0"/>
              </a:rPr>
              <a:t>expressed by physicians, nurses, and other staff than on the physical environment and technical competence. </a:t>
            </a:r>
          </a:p>
        </p:txBody>
      </p:sp>
      <p:sp>
        <p:nvSpPr>
          <p:cNvPr id="23556" name="Slide Number Placeholder 5"/>
          <p:cNvSpPr>
            <a:spLocks noGrp="1"/>
          </p:cNvSpPr>
          <p:nvPr>
            <p:ph type="sldNum" sz="quarter" idx="10"/>
          </p:nvPr>
        </p:nvSpPr>
        <p:spPr>
          <a:xfrm>
            <a:off x="8129588" y="5734050"/>
            <a:ext cx="609600" cy="520700"/>
          </a:xfrm>
        </p:spPr>
        <p:txBody>
          <a:bodyPr/>
          <a:lstStyle/>
          <a:p>
            <a:pPr>
              <a:defRPr/>
            </a:pPr>
            <a:fld id="{6236B253-9E0D-4A06-ADA0-1D9A04879607}" type="slidenum">
              <a:rPr lang="ar-SA" smtClean="0"/>
              <a:pPr>
                <a:defRPr/>
              </a:pPr>
              <a:t>38</a:t>
            </a:fld>
            <a:endParaRPr lang="en-US"/>
          </a:p>
        </p:txBody>
      </p:sp>
    </p:spTree>
    <p:extLst>
      <p:ext uri="{BB962C8B-B14F-4D97-AF65-F5344CB8AC3E}">
        <p14:creationId xmlns:p14="http://schemas.microsoft.com/office/powerpoint/2010/main" val="225901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amond(in)">
                                      <p:cBhvr>
                                        <p:cTn id="7" dur="2000"/>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amond(in)">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228600"/>
            <a:ext cx="8229600" cy="1143000"/>
          </a:xfrm>
          <a:solidFill>
            <a:schemeClr val="accent2">
              <a:lumMod val="20000"/>
              <a:lumOff val="80000"/>
            </a:schemeClr>
          </a:solidFill>
        </p:spPr>
        <p:txBody>
          <a:bodyPr/>
          <a:lstStyle/>
          <a:p>
            <a:pPr eaLnBrk="1" hangingPunct="1"/>
            <a:r>
              <a:rPr lang="en-US" altLang="en-US" b="1" dirty="0">
                <a:solidFill>
                  <a:srgbClr val="FF0000"/>
                </a:solidFill>
              </a:rPr>
              <a:t>Appreciative Quality</a:t>
            </a:r>
            <a:endParaRPr lang="en-US" altLang="en-US" b="1" u="sng" dirty="0">
              <a:solidFill>
                <a:srgbClr val="FF0000"/>
              </a:solidFill>
            </a:endParaRPr>
          </a:p>
        </p:txBody>
      </p:sp>
      <p:sp>
        <p:nvSpPr>
          <p:cNvPr id="24579" name="Rectangle 3"/>
          <p:cNvSpPr>
            <a:spLocks noGrp="1" noChangeArrowheads="1"/>
          </p:cNvSpPr>
          <p:nvPr>
            <p:ph sz="quarter" idx="1"/>
          </p:nvPr>
        </p:nvSpPr>
        <p:spPr>
          <a:xfrm>
            <a:off x="457200" y="1600200"/>
            <a:ext cx="7848600" cy="4873625"/>
          </a:xfrm>
        </p:spPr>
        <p:txBody>
          <a:bodyPr/>
          <a:lstStyle/>
          <a:p>
            <a:pPr algn="just" eaLnBrk="1" hangingPunct="1">
              <a:spcBef>
                <a:spcPts val="163"/>
              </a:spcBef>
            </a:pPr>
            <a:r>
              <a:rPr lang="en-US" altLang="en-US" sz="2400" dirty="0">
                <a:latin typeface="Book Antiqua" pitchFamily="18" charset="0"/>
              </a:rPr>
              <a:t>Is the comprehension and appraisal of excellence beyond minimal standards and criteria. </a:t>
            </a:r>
          </a:p>
          <a:p>
            <a:pPr algn="just" eaLnBrk="1" hangingPunct="1">
              <a:spcBef>
                <a:spcPts val="163"/>
              </a:spcBef>
            </a:pPr>
            <a:endParaRPr lang="en-US" altLang="en-US" sz="800" dirty="0">
              <a:latin typeface="Book Antiqua" pitchFamily="18" charset="0"/>
            </a:endParaRPr>
          </a:p>
          <a:p>
            <a:pPr algn="just" eaLnBrk="1" hangingPunct="1">
              <a:spcBef>
                <a:spcPts val="163"/>
              </a:spcBef>
            </a:pPr>
            <a:r>
              <a:rPr lang="en-US" altLang="en-US" sz="2400" dirty="0">
                <a:latin typeface="Book Antiqua" pitchFamily="18" charset="0"/>
              </a:rPr>
              <a:t>Requires the judgments of skilled, experienced practitioners and sensitive, caring persons. </a:t>
            </a:r>
          </a:p>
          <a:p>
            <a:pPr algn="just" eaLnBrk="1" hangingPunct="1"/>
            <a:endParaRPr lang="en-US" altLang="en-US" sz="1100" dirty="0">
              <a:latin typeface="Book Antiqua" pitchFamily="18" charset="0"/>
            </a:endParaRPr>
          </a:p>
          <a:p>
            <a:pPr algn="just" eaLnBrk="1" hangingPunct="1"/>
            <a:r>
              <a:rPr lang="en-US" altLang="en-US" sz="2400" dirty="0">
                <a:latin typeface="Book Antiqua" pitchFamily="18" charset="0"/>
              </a:rPr>
              <a:t>Peer review bodies rely on the judgments of like professionals in </a:t>
            </a:r>
            <a:r>
              <a:rPr lang="en-US" altLang="en-US" sz="2400" u="sng" dirty="0">
                <a:latin typeface="Book Antiqua" pitchFamily="18" charset="0"/>
              </a:rPr>
              <a:t>determining the quality or non-quality</a:t>
            </a:r>
            <a:r>
              <a:rPr lang="en-US" altLang="en-US" sz="2400" dirty="0">
                <a:latin typeface="Book Antiqua" pitchFamily="18" charset="0"/>
              </a:rPr>
              <a:t> of specific patient-practitioner interactions.</a:t>
            </a:r>
          </a:p>
          <a:p>
            <a:pPr algn="just" eaLnBrk="1" hangingPunct="1"/>
            <a:r>
              <a:rPr lang="en-US" altLang="en-US" sz="2400" dirty="0">
                <a:latin typeface="Book Antiqua" pitchFamily="18" charset="0"/>
              </a:rPr>
              <a:t>Court of law use expert witness to determine whether professional behavior was reasonable or negligent </a:t>
            </a:r>
          </a:p>
          <a:p>
            <a:pPr eaLnBrk="1" hangingPunct="1"/>
            <a:endParaRPr lang="en-US" altLang="en-US" sz="2400" dirty="0">
              <a:latin typeface="Book Antiqua" pitchFamily="18" charset="0"/>
            </a:endParaRPr>
          </a:p>
        </p:txBody>
      </p:sp>
      <p:sp>
        <p:nvSpPr>
          <p:cNvPr id="24580" name="Slide Number Placeholder 5"/>
          <p:cNvSpPr>
            <a:spLocks noGrp="1"/>
          </p:cNvSpPr>
          <p:nvPr>
            <p:ph type="sldNum" sz="quarter" idx="10"/>
          </p:nvPr>
        </p:nvSpPr>
        <p:spPr>
          <a:xfrm>
            <a:off x="8129588" y="5734050"/>
            <a:ext cx="609600" cy="520700"/>
          </a:xfrm>
        </p:spPr>
        <p:txBody>
          <a:bodyPr/>
          <a:lstStyle/>
          <a:p>
            <a:pPr>
              <a:defRPr/>
            </a:pPr>
            <a:fld id="{6948474A-4B6E-4B75-9F65-342013B63AE8}" type="slidenum">
              <a:rPr lang="ar-SA" smtClean="0"/>
              <a:pPr>
                <a:defRPr/>
              </a:pPr>
              <a:t>39</a:t>
            </a:fld>
            <a:endParaRPr lang="en-US"/>
          </a:p>
        </p:txBody>
      </p:sp>
    </p:spTree>
    <p:extLst>
      <p:ext uri="{BB962C8B-B14F-4D97-AF65-F5344CB8AC3E}">
        <p14:creationId xmlns:p14="http://schemas.microsoft.com/office/powerpoint/2010/main" val="4070585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ox(in)">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2" dur="500"/>
                                        <p:tgtEl>
                                          <p:spTgt spid="245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checkerboard(across)">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99.jpg"/>
          <p:cNvPicPr>
            <a:picLocks noGrp="1" noChangeAspect="1"/>
          </p:cNvPicPr>
          <p:nvPr>
            <p:ph sz="quarter" idx="1"/>
          </p:nvPr>
        </p:nvPicPr>
        <p:blipFill>
          <a:blip r:embed="rId2" cstate="print"/>
          <a:stretch>
            <a:fillRect/>
          </a:stretch>
        </p:blipFill>
        <p:spPr>
          <a:xfrm>
            <a:off x="304800" y="304800"/>
            <a:ext cx="8534400" cy="63246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
          </p:nvPr>
        </p:nvSpPr>
        <p:spPr>
          <a:xfrm>
            <a:off x="152400" y="304800"/>
            <a:ext cx="8763000" cy="6248400"/>
          </a:xfrm>
          <a:solidFill>
            <a:schemeClr val="bg1">
              <a:lumMod val="95000"/>
            </a:schemeClr>
          </a:solidFill>
        </p:spPr>
        <p:txBody>
          <a:bodyPr>
            <a:noAutofit/>
          </a:bodyPr>
          <a:lstStyle/>
          <a:p>
            <a:pPr algn="just" eaLnBrk="1" hangingPunct="1">
              <a:buFont typeface="Wingdings" pitchFamily="2" charset="2"/>
              <a:buNone/>
            </a:pPr>
            <a:r>
              <a:rPr lang="en-US" altLang="en-US" sz="4000" dirty="0">
                <a:solidFill>
                  <a:srgbClr val="FF0000"/>
                </a:solidFill>
              </a:rPr>
              <a:t>    The Ideal organization wide healthcare quality strategy </a:t>
            </a:r>
            <a:r>
              <a:rPr lang="en-US" altLang="en-US" sz="4000" b="1" dirty="0"/>
              <a:t>is effective</a:t>
            </a:r>
            <a:r>
              <a:rPr lang="en-US" altLang="en-US" sz="4000" dirty="0">
                <a:solidFill>
                  <a:srgbClr val="FF0000"/>
                </a:solidFill>
              </a:rPr>
              <a:t> in tracking </a:t>
            </a:r>
            <a:r>
              <a:rPr lang="en-US" altLang="en-US" sz="4000" b="1" i="1" dirty="0">
                <a:solidFill>
                  <a:srgbClr val="FF0000"/>
                </a:solidFill>
              </a:rPr>
              <a:t>measurable quality </a:t>
            </a:r>
            <a:r>
              <a:rPr lang="en-US" altLang="en-US" sz="4000" b="1" dirty="0"/>
              <a:t>while understanding the value and necessity of </a:t>
            </a:r>
            <a:r>
              <a:rPr lang="en-US" altLang="en-US" sz="4000" b="1" i="1" dirty="0"/>
              <a:t>appreciative quality </a:t>
            </a:r>
            <a:r>
              <a:rPr lang="en-US" altLang="en-US" sz="4000" dirty="0">
                <a:solidFill>
                  <a:srgbClr val="FF0000"/>
                </a:solidFill>
              </a:rPr>
              <a:t>and </a:t>
            </a:r>
            <a:r>
              <a:rPr lang="en-US" altLang="en-US" sz="4000" b="1" dirty="0">
                <a:solidFill>
                  <a:srgbClr val="002060"/>
                </a:solidFill>
              </a:rPr>
              <a:t>actively fostering </a:t>
            </a:r>
            <a:r>
              <a:rPr lang="en-US" altLang="en-US" sz="4000" b="1" i="1" dirty="0">
                <a:solidFill>
                  <a:srgbClr val="002060"/>
                </a:solidFill>
              </a:rPr>
              <a:t>perceptive quality</a:t>
            </a:r>
            <a:r>
              <a:rPr lang="en-US" altLang="en-US" sz="4000" b="1" dirty="0">
                <a:solidFill>
                  <a:srgbClr val="002060"/>
                </a:solidFill>
              </a:rPr>
              <a:t>.</a:t>
            </a:r>
          </a:p>
          <a:p>
            <a:pPr algn="just" eaLnBrk="1" hangingPunct="1">
              <a:buFont typeface="Wingdings" pitchFamily="2" charset="2"/>
              <a:buNone/>
            </a:pPr>
            <a:r>
              <a:rPr lang="en-US" altLang="en-US" sz="4000" dirty="0">
                <a:solidFill>
                  <a:srgbClr val="FF0000"/>
                </a:solidFill>
              </a:rPr>
              <a:t>    Well supported by the governing body    and   employees.</a:t>
            </a:r>
          </a:p>
        </p:txBody>
      </p:sp>
      <p:sp>
        <p:nvSpPr>
          <p:cNvPr id="25603" name="Slide Number Placeholder 3"/>
          <p:cNvSpPr>
            <a:spLocks noGrp="1"/>
          </p:cNvSpPr>
          <p:nvPr>
            <p:ph type="sldNum" sz="quarter" idx="10"/>
          </p:nvPr>
        </p:nvSpPr>
        <p:spPr>
          <a:xfrm>
            <a:off x="8129588" y="5734050"/>
            <a:ext cx="609600" cy="520700"/>
          </a:xfrm>
        </p:spPr>
        <p:txBody>
          <a:bodyPr/>
          <a:lstStyle/>
          <a:p>
            <a:pPr>
              <a:defRPr/>
            </a:pPr>
            <a:fld id="{144414CB-38CB-4357-A940-45135054BB51}" type="slidenum">
              <a:rPr lang="ar-SA" smtClean="0"/>
              <a:pPr>
                <a:defRPr/>
              </a:pPr>
              <a:t>40</a:t>
            </a:fld>
            <a:endParaRPr lang="en-US"/>
          </a:p>
        </p:txBody>
      </p:sp>
    </p:spTree>
    <p:extLst>
      <p:ext uri="{BB962C8B-B14F-4D97-AF65-F5344CB8AC3E}">
        <p14:creationId xmlns:p14="http://schemas.microsoft.com/office/powerpoint/2010/main" val="147375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602">
                                            <p:txEl>
                                              <p:pRg st="0" end="0"/>
                                            </p:txEl>
                                          </p:spTgt>
                                        </p:tgtEl>
                                        <p:attrNameLst>
                                          <p:attrName>style.visibility</p:attrName>
                                        </p:attrNameLst>
                                      </p:cBhvr>
                                      <p:to>
                                        <p:strVal val="visible"/>
                                      </p:to>
                                    </p:set>
                                    <p:anim calcmode="discrete" valueType="clr">
                                      <p:cBhvr override="childStyle">
                                        <p:cTn id="7" dur="80"/>
                                        <p:tgtEl>
                                          <p:spTgt spid="256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0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25602">
                                            <p:txEl>
                                              <p:pRg st="1" end="1"/>
                                            </p:txEl>
                                          </p:spTgt>
                                        </p:tgtEl>
                                        <p:attrNameLst>
                                          <p:attrName>style.visibility</p:attrName>
                                        </p:attrNameLst>
                                      </p:cBhvr>
                                      <p:to>
                                        <p:strVal val="visible"/>
                                      </p:to>
                                    </p:set>
                                    <p:animEffect transition="in" filter="randombar(horizontal)">
                                      <p:cBhvr>
                                        <p:cTn id="14" dur="500"/>
                                        <p:tgtEl>
                                          <p:spTgt spid="25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12"/>
          </p:nvPr>
        </p:nvSpPr>
        <p:spPr/>
        <p:txBody>
          <a:bodyPr/>
          <a:lstStyle/>
          <a:p>
            <a:pPr>
              <a:defRPr/>
            </a:pPr>
            <a:fld id="{31596A85-C1EC-4C38-B737-616E7B08E015}" type="slidenum">
              <a:rPr lang="ar-SA" smtClean="0"/>
              <a:pPr>
                <a:defRPr/>
              </a:pPr>
              <a:t>41</a:t>
            </a:fld>
            <a:endParaRPr lang="en-US"/>
          </a:p>
        </p:txBody>
      </p:sp>
      <p:sp>
        <p:nvSpPr>
          <p:cNvPr id="19459" name="Rectangle 4"/>
          <p:cNvSpPr>
            <a:spLocks noGrp="1" noChangeArrowheads="1"/>
          </p:cNvSpPr>
          <p:nvPr>
            <p:ph type="ctrTitle"/>
          </p:nvPr>
        </p:nvSpPr>
        <p:spPr>
          <a:solidFill>
            <a:srgbClr val="FFCC00">
              <a:alpha val="58038"/>
            </a:srgbClr>
          </a:solidFill>
        </p:spPr>
        <p:txBody>
          <a:bodyPr/>
          <a:lstStyle/>
          <a:p>
            <a:pPr algn="ctr" eaLnBrk="1" hangingPunct="1"/>
            <a:r>
              <a:rPr lang="en-US" altLang="en-US"/>
              <a:t>Key Dimensions of Quality Care/Performance</a:t>
            </a:r>
          </a:p>
        </p:txBody>
      </p:sp>
      <p:sp>
        <p:nvSpPr>
          <p:cNvPr id="19460" name="Rectangle 5"/>
          <p:cNvSpPr>
            <a:spLocks noGrp="1" noChangeArrowheads="1"/>
          </p:cNvSpPr>
          <p:nvPr>
            <p:ph type="subTitle" idx="1"/>
          </p:nvPr>
        </p:nvSpPr>
        <p:spPr/>
        <p:txBody>
          <a:bodyPr/>
          <a:lstStyle/>
          <a:p>
            <a:pPr eaLnBrk="1" hangingPunct="1"/>
            <a:endParaRPr lang="en-US" altLang="en-US"/>
          </a:p>
        </p:txBody>
      </p:sp>
      <p:pic>
        <p:nvPicPr>
          <p:cNvPr id="14341" name="Picture 5"/>
          <p:cNvPicPr>
            <a:picLocks noChangeAspect="1" noChangeArrowheads="1"/>
          </p:cNvPicPr>
          <p:nvPr/>
        </p:nvPicPr>
        <p:blipFill>
          <a:blip r:embed="rId3" cstate="print"/>
          <a:srcRect/>
          <a:stretch>
            <a:fillRect/>
          </a:stretch>
        </p:blipFill>
        <p:spPr bwMode="auto">
          <a:xfrm>
            <a:off x="2819400" y="3200400"/>
            <a:ext cx="2971800" cy="2695575"/>
          </a:xfrm>
          <a:prstGeom prst="rect">
            <a:avLst/>
          </a:prstGeom>
          <a:noFill/>
          <a:ln w="9525">
            <a:noFill/>
            <a:miter lim="800000"/>
            <a:headEnd/>
            <a:tailEnd/>
          </a:ln>
          <a:effectLst>
            <a:outerShdw algn="ctr" rotWithShape="0">
              <a:schemeClr val="bg2">
                <a:alpha val="50000"/>
              </a:schemeClr>
            </a:outerShdw>
          </a:effectLst>
        </p:spPr>
      </p:pic>
    </p:spTree>
    <p:extLst>
      <p:ext uri="{BB962C8B-B14F-4D97-AF65-F5344CB8AC3E}">
        <p14:creationId xmlns:p14="http://schemas.microsoft.com/office/powerpoint/2010/main" val="270181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914400"/>
            <a:ext cx="8229600" cy="4267200"/>
          </a:xfrm>
          <a:solidFill>
            <a:schemeClr val="bg1"/>
          </a:solidFill>
        </p:spPr>
        <p:txBody>
          <a:bodyPr>
            <a:normAutofit lnSpcReduction="10000"/>
          </a:bodyPr>
          <a:lstStyle/>
          <a:p>
            <a:pPr eaLnBrk="1" hangingPunct="1">
              <a:lnSpc>
                <a:spcPct val="90000"/>
              </a:lnSpc>
              <a:buFontTx/>
              <a:buNone/>
            </a:pPr>
            <a:r>
              <a:rPr lang="en-US" altLang="en-US" sz="4400" b="1" dirty="0">
                <a:solidFill>
                  <a:srgbClr val="993300"/>
                </a:solidFill>
              </a:rPr>
              <a:t>Appropriateness </a:t>
            </a:r>
          </a:p>
          <a:p>
            <a:pPr eaLnBrk="1" hangingPunct="1">
              <a:lnSpc>
                <a:spcPct val="90000"/>
              </a:lnSpc>
              <a:buFontTx/>
              <a:buNone/>
            </a:pPr>
            <a:endParaRPr lang="en-US" altLang="en-US" b="1" dirty="0">
              <a:solidFill>
                <a:srgbClr val="993300"/>
              </a:solidFill>
            </a:endParaRPr>
          </a:p>
          <a:p>
            <a:pPr eaLnBrk="1" hangingPunct="1">
              <a:lnSpc>
                <a:spcPct val="90000"/>
              </a:lnSpc>
            </a:pPr>
            <a:r>
              <a:rPr lang="en-US" altLang="en-US" sz="4800" dirty="0"/>
              <a:t>The degree to which the provided care/intervention is  </a:t>
            </a:r>
            <a:r>
              <a:rPr lang="en-US" altLang="en-US" sz="4800" u="sng" dirty="0"/>
              <a:t>relevant to the patient's clinical needs</a:t>
            </a:r>
            <a:r>
              <a:rPr lang="en-US" altLang="en-US" sz="4800" dirty="0"/>
              <a:t>, </a:t>
            </a:r>
          </a:p>
          <a:p>
            <a:pPr eaLnBrk="1" hangingPunct="1">
              <a:lnSpc>
                <a:spcPct val="90000"/>
              </a:lnSpc>
              <a:buFont typeface="Wingdings" pitchFamily="2" charset="2"/>
              <a:buChar char="§"/>
            </a:pPr>
            <a:r>
              <a:rPr lang="en-US" altLang="en-US" sz="4800" b="1" dirty="0">
                <a:solidFill>
                  <a:srgbClr val="FF0000"/>
                </a:solidFill>
              </a:rPr>
              <a:t>given the current state of knowledge.</a:t>
            </a:r>
          </a:p>
          <a:p>
            <a:pPr eaLnBrk="1" hangingPunct="1">
              <a:lnSpc>
                <a:spcPct val="90000"/>
              </a:lnSpc>
              <a:buFontTx/>
              <a:buNone/>
            </a:pPr>
            <a:endParaRPr lang="en-US" altLang="en-US" dirty="0"/>
          </a:p>
          <a:p>
            <a:pPr eaLnBrk="1" hangingPunct="1">
              <a:lnSpc>
                <a:spcPct val="90000"/>
              </a:lnSpc>
            </a:pPr>
            <a:endParaRPr lang="en-US" altLang="en-US" dirty="0"/>
          </a:p>
          <a:p>
            <a:pPr eaLnBrk="1" hangingPunct="1">
              <a:lnSpc>
                <a:spcPct val="90000"/>
              </a:lnSpc>
            </a:pPr>
            <a:endParaRPr lang="en-US" altLang="en-US" dirty="0"/>
          </a:p>
        </p:txBody>
      </p:sp>
      <p:sp>
        <p:nvSpPr>
          <p:cNvPr id="20483" name="Rectangle 3"/>
          <p:cNvSpPr>
            <a:spLocks noChangeArrowheads="1"/>
          </p:cNvSpPr>
          <p:nvPr/>
        </p:nvSpPr>
        <p:spPr bwMode="auto">
          <a:xfrm>
            <a:off x="6324600" y="6491288"/>
            <a:ext cx="259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rebuchet MS" pitchFamily="34" charset="0"/>
                <a:cs typeface="Arial" pitchFamily="34" charset="0"/>
              </a:defRPr>
            </a:lvl1pPr>
            <a:lvl2pPr marL="742950" indent="-285750" eaLnBrk="0" hangingPunct="0">
              <a:defRPr sz="2000">
                <a:solidFill>
                  <a:schemeClr val="tx1"/>
                </a:solidFill>
                <a:latin typeface="Trebuchet MS" pitchFamily="34" charset="0"/>
                <a:cs typeface="Arial" pitchFamily="34" charset="0"/>
              </a:defRPr>
            </a:lvl2pPr>
            <a:lvl3pPr marL="1143000" indent="-228600" eaLnBrk="0" hangingPunct="0">
              <a:defRPr sz="2000">
                <a:solidFill>
                  <a:schemeClr val="tx1"/>
                </a:solidFill>
                <a:latin typeface="Trebuchet MS" pitchFamily="34" charset="0"/>
                <a:cs typeface="Arial" pitchFamily="34" charset="0"/>
              </a:defRPr>
            </a:lvl3pPr>
            <a:lvl4pPr marL="1600200" indent="-228600" eaLnBrk="0" hangingPunct="0">
              <a:defRPr sz="2000">
                <a:solidFill>
                  <a:schemeClr val="tx1"/>
                </a:solidFill>
                <a:latin typeface="Trebuchet MS" pitchFamily="34" charset="0"/>
                <a:cs typeface="Arial" pitchFamily="34" charset="0"/>
              </a:defRPr>
            </a:lvl4pPr>
            <a:lvl5pPr marL="2057400" indent="-228600" eaLnBrk="0" hangingPunct="0">
              <a:defRPr sz="20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Trebuchet MS" pitchFamily="34" charset="0"/>
                <a:cs typeface="Arial" pitchFamily="34" charset="0"/>
              </a:defRPr>
            </a:lvl9pPr>
          </a:lstStyle>
          <a:p>
            <a:pPr eaLnBrk="1" hangingPunct="1"/>
            <a:r>
              <a:rPr lang="en-US" altLang="en-US" b="1">
                <a:solidFill>
                  <a:schemeClr val="bg1"/>
                </a:solidFill>
              </a:rPr>
              <a:t>Dimensions of Quality</a:t>
            </a:r>
          </a:p>
        </p:txBody>
      </p:sp>
      <p:sp>
        <p:nvSpPr>
          <p:cNvPr id="14341" name="Slide Number Placeholder 4"/>
          <p:cNvSpPr>
            <a:spLocks noGrp="1"/>
          </p:cNvSpPr>
          <p:nvPr>
            <p:ph type="sldNum" sz="quarter" idx="10"/>
          </p:nvPr>
        </p:nvSpPr>
        <p:spPr>
          <a:xfrm>
            <a:off x="8129588" y="5734050"/>
            <a:ext cx="609600" cy="520700"/>
          </a:xfrm>
        </p:spPr>
        <p:txBody>
          <a:bodyPr/>
          <a:lstStyle/>
          <a:p>
            <a:pPr>
              <a:defRPr/>
            </a:pPr>
            <a:fld id="{0BA26F77-7794-45D7-A5AE-1E91C12ADDB4}" type="slidenum">
              <a:rPr lang="ar-SA" smtClean="0"/>
              <a:pPr>
                <a:defRPr/>
              </a:pPr>
              <a:t>42</a:t>
            </a:fld>
            <a:endParaRPr lang="en-US"/>
          </a:p>
        </p:txBody>
      </p:sp>
    </p:spTree>
    <p:extLst>
      <p:ext uri="{BB962C8B-B14F-4D97-AF65-F5344CB8AC3E}">
        <p14:creationId xmlns:p14="http://schemas.microsoft.com/office/powerpoint/2010/main" val="399421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checkerboard(across)">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xEl>
                                              <p:pRg st="2" end="2"/>
                                            </p:txEl>
                                          </p:spTgt>
                                        </p:tgtEl>
                                        <p:attrNameLst>
                                          <p:attrName>style.visibility</p:attrName>
                                        </p:attrNameLst>
                                      </p:cBhvr>
                                      <p:to>
                                        <p:strVal val="visible"/>
                                      </p:to>
                                    </p:set>
                                    <p:anim calcmode="lin" valueType="num">
                                      <p:cBhvr additive="base">
                                        <p:cTn id="12"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4338">
                                            <p:txEl>
                                              <p:pRg st="3" end="3"/>
                                            </p:txEl>
                                          </p:spTgt>
                                        </p:tgtEl>
                                        <p:attrNameLst>
                                          <p:attrName>style.visibility</p:attrName>
                                        </p:attrNameLst>
                                      </p:cBhvr>
                                      <p:to>
                                        <p:strVal val="visible"/>
                                      </p:to>
                                    </p:set>
                                    <p:anim calcmode="discrete" valueType="clr">
                                      <p:cBhvr override="childStyle">
                                        <p:cTn id="18" dur="80"/>
                                        <p:tgtEl>
                                          <p:spTgt spid="1433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38">
                                            <p:txEl>
                                              <p:pRg st="3" end="3"/>
                                            </p:txEl>
                                          </p:spTgt>
                                        </p:tgtEl>
                                        <p:attrNameLst>
                                          <p:attrName>fillcolor</p:attrName>
                                        </p:attrNameLst>
                                      </p:cBhvr>
                                      <p:tavLst>
                                        <p:tav tm="0">
                                          <p:val>
                                            <p:clrVal>
                                              <a:schemeClr val="accent2"/>
                                            </p:clrVal>
                                          </p:val>
                                        </p:tav>
                                        <p:tav tm="50000">
                                          <p:val>
                                            <p:clrVal>
                                              <a:schemeClr val="hlink"/>
                                            </p:clrVal>
                                          </p:val>
                                        </p:tav>
                                      </p:tavLst>
                                    </p:anim>
                                    <p:set>
                                      <p:cBhvr>
                                        <p:cTn id="20" dur="80"/>
                                        <p:tgtEl>
                                          <p:spTgt spid="1433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81000"/>
            <a:ext cx="8382000" cy="715963"/>
          </a:xfrm>
          <a:solidFill>
            <a:schemeClr val="bg1">
              <a:lumMod val="95000"/>
            </a:schemeClr>
          </a:solidFill>
        </p:spPr>
        <p:txBody>
          <a:bodyPr>
            <a:normAutofit fontScale="90000"/>
          </a:bodyPr>
          <a:lstStyle/>
          <a:p>
            <a:pPr algn="ctr"/>
            <a:r>
              <a:rPr lang="en-US" altLang="en-US" dirty="0">
                <a:solidFill>
                  <a:srgbClr val="993300"/>
                </a:solidFill>
                <a:cs typeface="Arial" pitchFamily="34" charset="0"/>
              </a:rPr>
              <a:t>Appropriateness </a:t>
            </a:r>
            <a:endParaRPr lang="en-US" altLang="en-US" dirty="0">
              <a:cs typeface="Arial" pitchFamily="34" charset="0"/>
            </a:endParaRPr>
          </a:p>
        </p:txBody>
      </p:sp>
      <p:sp>
        <p:nvSpPr>
          <p:cNvPr id="20483" name="Content Placeholder 2"/>
          <p:cNvSpPr>
            <a:spLocks noGrp="1"/>
          </p:cNvSpPr>
          <p:nvPr>
            <p:ph sz="quarter" idx="1"/>
          </p:nvPr>
        </p:nvSpPr>
        <p:spPr>
          <a:xfrm>
            <a:off x="457200" y="1295401"/>
            <a:ext cx="8305800" cy="5410199"/>
          </a:xfrm>
        </p:spPr>
        <p:txBody>
          <a:bodyPr/>
          <a:lstStyle/>
          <a:p>
            <a:pPr>
              <a:lnSpc>
                <a:spcPct val="80000"/>
              </a:lnSpc>
              <a:spcBef>
                <a:spcPts val="500"/>
              </a:spcBef>
              <a:spcAft>
                <a:spcPts val="500"/>
              </a:spcAft>
            </a:pPr>
            <a:r>
              <a:rPr lang="en-US" altLang="en-US" sz="2400" dirty="0">
                <a:solidFill>
                  <a:srgbClr val="FF0000"/>
                </a:solidFill>
              </a:rPr>
              <a:t>Overuse (of procedures that cannot help)</a:t>
            </a:r>
          </a:p>
          <a:p>
            <a:pPr lvl="1">
              <a:lnSpc>
                <a:spcPct val="80000"/>
              </a:lnSpc>
              <a:spcBef>
                <a:spcPts val="500"/>
              </a:spcBef>
              <a:spcAft>
                <a:spcPts val="500"/>
              </a:spcAft>
            </a:pPr>
            <a:r>
              <a:rPr lang="en-US" altLang="en-US" dirty="0"/>
              <a:t>30% of children receive excessive antibiotics for ear infections (IHI)</a:t>
            </a:r>
          </a:p>
          <a:p>
            <a:pPr lvl="1">
              <a:lnSpc>
                <a:spcPct val="80000"/>
              </a:lnSpc>
              <a:spcBef>
                <a:spcPts val="500"/>
              </a:spcBef>
              <a:spcAft>
                <a:spcPts val="500"/>
              </a:spcAft>
            </a:pPr>
            <a:r>
              <a:rPr lang="en-US" altLang="en-US" dirty="0"/>
              <a:t>20% to 50% of many surgical operations are unnecessary (IHI)</a:t>
            </a:r>
          </a:p>
          <a:p>
            <a:pPr lvl="1">
              <a:lnSpc>
                <a:spcPct val="80000"/>
              </a:lnSpc>
              <a:spcBef>
                <a:spcPts val="500"/>
              </a:spcBef>
              <a:spcAft>
                <a:spcPts val="500"/>
              </a:spcAft>
            </a:pPr>
            <a:endParaRPr lang="en-US" altLang="en-US" dirty="0"/>
          </a:p>
          <a:p>
            <a:pPr>
              <a:lnSpc>
                <a:spcPct val="80000"/>
              </a:lnSpc>
              <a:spcBef>
                <a:spcPts val="500"/>
              </a:spcBef>
              <a:spcAft>
                <a:spcPts val="500"/>
              </a:spcAft>
            </a:pPr>
            <a:r>
              <a:rPr lang="en-US" altLang="en-US" sz="2400" dirty="0">
                <a:solidFill>
                  <a:srgbClr val="FF0000"/>
                </a:solidFill>
              </a:rPr>
              <a:t>Underuse (of procedures that can help)</a:t>
            </a:r>
          </a:p>
          <a:p>
            <a:pPr lvl="1">
              <a:lnSpc>
                <a:spcPct val="80000"/>
              </a:lnSpc>
              <a:spcBef>
                <a:spcPts val="500"/>
              </a:spcBef>
              <a:spcAft>
                <a:spcPts val="500"/>
              </a:spcAft>
            </a:pPr>
            <a:r>
              <a:rPr lang="en-US" altLang="en-US" dirty="0"/>
              <a:t>50% of heart attack victims fail to receive beta-blockers</a:t>
            </a:r>
          </a:p>
          <a:p>
            <a:pPr lvl="1">
              <a:lnSpc>
                <a:spcPct val="80000"/>
              </a:lnSpc>
              <a:spcBef>
                <a:spcPts val="500"/>
              </a:spcBef>
              <a:spcAft>
                <a:spcPts val="500"/>
              </a:spcAft>
            </a:pPr>
            <a:r>
              <a:rPr lang="en-US" altLang="en-US" dirty="0"/>
              <a:t>… % of children &lt; 5 years with a diagnosis of OM had an appropriate follow up visit</a:t>
            </a:r>
          </a:p>
          <a:p>
            <a:pPr lvl="1">
              <a:lnSpc>
                <a:spcPct val="80000"/>
              </a:lnSpc>
              <a:spcBef>
                <a:spcPts val="500"/>
              </a:spcBef>
              <a:spcAft>
                <a:spcPts val="500"/>
              </a:spcAft>
            </a:pPr>
            <a:r>
              <a:rPr lang="en-US" altLang="en-US" dirty="0"/>
              <a:t>… % of diabetic patients had retinal exam (within specified time period)</a:t>
            </a:r>
          </a:p>
          <a:p>
            <a:pPr lvl="1">
              <a:lnSpc>
                <a:spcPct val="80000"/>
              </a:lnSpc>
              <a:spcBef>
                <a:spcPts val="500"/>
              </a:spcBef>
              <a:spcAft>
                <a:spcPts val="500"/>
              </a:spcAft>
            </a:pPr>
            <a:r>
              <a:rPr lang="en-US" altLang="en-US" dirty="0"/>
              <a:t>… % of parents who received education about symptoms suggestive of OM (for the kids)</a:t>
            </a:r>
          </a:p>
          <a:p>
            <a:endParaRPr lang="en-US" altLang="en-US" dirty="0"/>
          </a:p>
        </p:txBody>
      </p:sp>
      <p:sp>
        <p:nvSpPr>
          <p:cNvPr id="22532" name="Slide Number Placeholder 3"/>
          <p:cNvSpPr>
            <a:spLocks noGrp="1"/>
          </p:cNvSpPr>
          <p:nvPr>
            <p:ph type="sldNum" sz="quarter" idx="10"/>
          </p:nvPr>
        </p:nvSpPr>
        <p:spPr>
          <a:xfrm>
            <a:off x="8129588" y="5734050"/>
            <a:ext cx="609600" cy="520700"/>
          </a:xfrm>
        </p:spPr>
        <p:txBody>
          <a:bodyPr/>
          <a:lstStyle/>
          <a:p>
            <a:pPr>
              <a:defRPr/>
            </a:pPr>
            <a:fld id="{48440202-B724-4B76-B5FF-BA6B04F47489}" type="slidenum">
              <a:rPr lang="en-US"/>
              <a:pPr>
                <a:defRPr/>
              </a:pPr>
              <a:t>43</a:t>
            </a:fld>
            <a:endParaRPr lang="en-US"/>
          </a:p>
        </p:txBody>
      </p:sp>
    </p:spTree>
    <p:extLst>
      <p:ext uri="{BB962C8B-B14F-4D97-AF65-F5344CB8AC3E}">
        <p14:creationId xmlns:p14="http://schemas.microsoft.com/office/powerpoint/2010/main" val="32096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diamond(in)">
                                      <p:cBhvr>
                                        <p:cTn id="10" dur="2000"/>
                                        <p:tgtEl>
                                          <p:spTgt spid="2048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diamond(in)">
                                      <p:cBhvr>
                                        <p:cTn id="13" dur="2000"/>
                                        <p:tgtEl>
                                          <p:spTgt spid="2048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483">
                                            <p:txEl>
                                              <p:pRg st="4" end="4"/>
                                            </p:txEl>
                                          </p:spTgt>
                                        </p:tgtEl>
                                        <p:attrNameLst>
                                          <p:attrName>style.visibility</p:attrName>
                                        </p:attrNameLst>
                                      </p:cBhvr>
                                      <p:to>
                                        <p:strVal val="visible"/>
                                      </p:to>
                                    </p:set>
                                    <p:animEffect transition="in" filter="diamond(in)">
                                      <p:cBhvr>
                                        <p:cTn id="18" dur="2000"/>
                                        <p:tgtEl>
                                          <p:spTgt spid="20483">
                                            <p:txEl>
                                              <p:pRg st="4" end="4"/>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animEffect transition="in" filter="diamond(in)">
                                      <p:cBhvr>
                                        <p:cTn id="21" dur="2000"/>
                                        <p:tgtEl>
                                          <p:spTgt spid="20483">
                                            <p:txEl>
                                              <p:pRg st="5" end="5"/>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0483">
                                            <p:txEl>
                                              <p:pRg st="6" end="6"/>
                                            </p:txEl>
                                          </p:spTgt>
                                        </p:tgtEl>
                                        <p:attrNameLst>
                                          <p:attrName>style.visibility</p:attrName>
                                        </p:attrNameLst>
                                      </p:cBhvr>
                                      <p:to>
                                        <p:strVal val="visible"/>
                                      </p:to>
                                    </p:set>
                                    <p:animEffect transition="in" filter="diamond(in)">
                                      <p:cBhvr>
                                        <p:cTn id="24" dur="2000"/>
                                        <p:tgtEl>
                                          <p:spTgt spid="20483">
                                            <p:txEl>
                                              <p:pRg st="6" end="6"/>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animEffect transition="in" filter="diamond(in)">
                                      <p:cBhvr>
                                        <p:cTn id="27" dur="2000"/>
                                        <p:tgtEl>
                                          <p:spTgt spid="20483">
                                            <p:txEl>
                                              <p:pRg st="7" end="7"/>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0483">
                                            <p:txEl>
                                              <p:pRg st="8" end="8"/>
                                            </p:txEl>
                                          </p:spTgt>
                                        </p:tgtEl>
                                        <p:attrNameLst>
                                          <p:attrName>style.visibility</p:attrName>
                                        </p:attrNameLst>
                                      </p:cBhvr>
                                      <p:to>
                                        <p:strVal val="visible"/>
                                      </p:to>
                                    </p:set>
                                    <p:animEffect transition="in" filter="diamond(in)">
                                      <p:cBhvr>
                                        <p:cTn id="30" dur="20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chemeClr val="accent1">
              <a:lumMod val="20000"/>
              <a:lumOff val="80000"/>
            </a:schemeClr>
          </a:solidFill>
        </p:spPr>
        <p:txBody>
          <a:bodyPr/>
          <a:lstStyle/>
          <a:p>
            <a:pPr eaLnBrk="1" hangingPunct="1"/>
            <a:r>
              <a:rPr lang="en-US" altLang="en-US" dirty="0">
                <a:solidFill>
                  <a:srgbClr val="993300"/>
                </a:solidFill>
              </a:rPr>
              <a:t>Availability</a:t>
            </a:r>
            <a:r>
              <a:rPr lang="en-US" altLang="en-US" dirty="0">
                <a:solidFill>
                  <a:srgbClr val="CC3300"/>
                </a:solidFill>
              </a:rPr>
              <a:t> </a:t>
            </a:r>
            <a:endParaRPr lang="en-US" alt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altLang="en-US" sz="4400" dirty="0"/>
              <a:t>The degree to which the provided care/intervention is :</a:t>
            </a:r>
          </a:p>
          <a:p>
            <a:pPr eaLnBrk="1" hangingPunct="1">
              <a:lnSpc>
                <a:spcPct val="90000"/>
              </a:lnSpc>
              <a:buFont typeface="Wingdings" pitchFamily="2" charset="2"/>
              <a:buNone/>
            </a:pPr>
            <a:endParaRPr lang="en-US" altLang="en-US" sz="4400" dirty="0"/>
          </a:p>
          <a:p>
            <a:pPr eaLnBrk="1" hangingPunct="1">
              <a:lnSpc>
                <a:spcPct val="90000"/>
              </a:lnSpc>
              <a:buFont typeface="Wingdings" pitchFamily="2" charset="2"/>
              <a:buChar char="§"/>
            </a:pPr>
            <a:r>
              <a:rPr lang="en-US" altLang="en-US" sz="4400" dirty="0"/>
              <a:t>Obtainable/accessible to meet the patient's needs. </a:t>
            </a:r>
          </a:p>
          <a:p>
            <a:pPr eaLnBrk="1" hangingPunct="1"/>
            <a:endParaRPr lang="en-US" altLang="en-US" sz="4400" dirty="0"/>
          </a:p>
        </p:txBody>
      </p:sp>
      <p:sp>
        <p:nvSpPr>
          <p:cNvPr id="4" name="Slide Number Placeholder 3"/>
          <p:cNvSpPr>
            <a:spLocks noGrp="1"/>
          </p:cNvSpPr>
          <p:nvPr>
            <p:ph type="sldNum" sz="quarter" idx="10"/>
          </p:nvPr>
        </p:nvSpPr>
        <p:spPr/>
        <p:txBody>
          <a:bodyPr/>
          <a:lstStyle/>
          <a:p>
            <a:pPr>
              <a:defRPr/>
            </a:pPr>
            <a:fld id="{3F51A091-C9FC-4CAD-928A-CFE657E31937}" type="slidenum">
              <a:rPr lang="ar-SA"/>
              <a:pPr>
                <a:defRPr/>
              </a:pPr>
              <a:t>44</a:t>
            </a:fld>
            <a:endParaRPr lang="en-US"/>
          </a:p>
        </p:txBody>
      </p:sp>
    </p:spTree>
    <p:extLst>
      <p:ext uri="{BB962C8B-B14F-4D97-AF65-F5344CB8AC3E}">
        <p14:creationId xmlns:p14="http://schemas.microsoft.com/office/powerpoint/2010/main" val="17312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accent1">
              <a:lumMod val="20000"/>
              <a:lumOff val="80000"/>
            </a:schemeClr>
          </a:solidFill>
        </p:spPr>
        <p:txBody>
          <a:bodyPr/>
          <a:lstStyle/>
          <a:p>
            <a:pPr eaLnBrk="1" hangingPunct="1"/>
            <a:r>
              <a:rPr lang="en-US" altLang="en-US" dirty="0">
                <a:solidFill>
                  <a:srgbClr val="993300"/>
                </a:solidFill>
              </a:rPr>
              <a:t>Continuity </a:t>
            </a:r>
            <a:endParaRPr lang="en-US" altLang="en-US" dirty="0"/>
          </a:p>
        </p:txBody>
      </p:sp>
      <p:sp>
        <p:nvSpPr>
          <p:cNvPr id="3" name="Content Placeholder 2"/>
          <p:cNvSpPr>
            <a:spLocks noGrp="1"/>
          </p:cNvSpPr>
          <p:nvPr>
            <p:ph idx="1"/>
          </p:nvPr>
        </p:nvSpPr>
        <p:spPr>
          <a:xfrm>
            <a:off x="381000" y="1905000"/>
            <a:ext cx="8229600" cy="3535363"/>
          </a:xfrm>
        </p:spPr>
        <p:txBody>
          <a:bodyPr>
            <a:normAutofit/>
          </a:bodyPr>
          <a:lstStyle/>
          <a:p>
            <a:pPr eaLnBrk="1" hangingPunct="1">
              <a:lnSpc>
                <a:spcPct val="80000"/>
              </a:lnSpc>
            </a:pPr>
            <a:r>
              <a:rPr lang="en-US" altLang="en-US" sz="2800" dirty="0"/>
              <a:t>The degree to which the provided care/interventions are : </a:t>
            </a:r>
          </a:p>
          <a:p>
            <a:pPr eaLnBrk="1" hangingPunct="1">
              <a:lnSpc>
                <a:spcPct val="80000"/>
              </a:lnSpc>
              <a:buFont typeface="Wingdings" pitchFamily="2" charset="2"/>
              <a:buChar char="§"/>
            </a:pPr>
            <a:r>
              <a:rPr lang="en-US" altLang="en-US" sz="2800" dirty="0"/>
              <a:t>Coordinated for a patient or specified population among all practitioners and across all involved organizations over time.</a:t>
            </a:r>
          </a:p>
          <a:p>
            <a:pPr eaLnBrk="1" hangingPunct="1">
              <a:lnSpc>
                <a:spcPct val="80000"/>
              </a:lnSpc>
              <a:buFont typeface="Wingdings" pitchFamily="2" charset="2"/>
              <a:buChar char="§"/>
            </a:pPr>
            <a:r>
              <a:rPr lang="en-US" altLang="en-US" sz="2800" dirty="0"/>
              <a:t>Delivered as a coherent unbroken succession of services</a:t>
            </a:r>
          </a:p>
          <a:p>
            <a:pPr lvl="1">
              <a:lnSpc>
                <a:spcPct val="90000"/>
              </a:lnSpc>
            </a:pPr>
            <a:r>
              <a:rPr lang="en-US" altLang="ar-SA" sz="2400" i="1" dirty="0">
                <a:solidFill>
                  <a:srgbClr val="FF0000"/>
                </a:solidFill>
              </a:rPr>
              <a:t>% deficient medical records</a:t>
            </a:r>
          </a:p>
          <a:p>
            <a:pPr lvl="1">
              <a:lnSpc>
                <a:spcPct val="90000"/>
              </a:lnSpc>
            </a:pPr>
            <a:r>
              <a:rPr lang="en-US" altLang="ar-SA" sz="2400" i="1" dirty="0">
                <a:solidFill>
                  <a:srgbClr val="FF0000"/>
                </a:solidFill>
              </a:rPr>
              <a:t>Discharge summary (% completion)</a:t>
            </a:r>
            <a:endParaRPr lang="en-US" altLang="en-US" dirty="0"/>
          </a:p>
          <a:p>
            <a:pPr eaLnBrk="1" hangingPunct="1"/>
            <a:endParaRPr lang="en-US" altLang="en-US" sz="2800" dirty="0"/>
          </a:p>
        </p:txBody>
      </p:sp>
      <p:sp>
        <p:nvSpPr>
          <p:cNvPr id="4" name="Slide Number Placeholder 3"/>
          <p:cNvSpPr>
            <a:spLocks noGrp="1"/>
          </p:cNvSpPr>
          <p:nvPr>
            <p:ph type="sldNum" sz="quarter" idx="10"/>
          </p:nvPr>
        </p:nvSpPr>
        <p:spPr/>
        <p:txBody>
          <a:bodyPr/>
          <a:lstStyle/>
          <a:p>
            <a:pPr>
              <a:defRPr/>
            </a:pPr>
            <a:fld id="{1B303E33-4877-4866-A9B6-FE7CB4E47144}" type="slidenum">
              <a:rPr lang="ar-SA"/>
              <a:pPr>
                <a:defRPr/>
              </a:pPr>
              <a:t>45</a:t>
            </a:fld>
            <a:endParaRPr lang="en-US"/>
          </a:p>
        </p:txBody>
      </p:sp>
    </p:spTree>
    <p:extLst>
      <p:ext uri="{BB962C8B-B14F-4D97-AF65-F5344CB8AC3E}">
        <p14:creationId xmlns:p14="http://schemas.microsoft.com/office/powerpoint/2010/main" val="1830693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1">
              <a:lumMod val="20000"/>
              <a:lumOff val="80000"/>
            </a:schemeClr>
          </a:solidFill>
        </p:spPr>
        <p:txBody>
          <a:bodyPr/>
          <a:lstStyle/>
          <a:p>
            <a:pPr eaLnBrk="1" hangingPunct="1"/>
            <a:r>
              <a:rPr lang="en-US" altLang="en-US" dirty="0">
                <a:solidFill>
                  <a:srgbClr val="993300"/>
                </a:solidFill>
              </a:rPr>
              <a:t>Prevention &amp; Early Detection</a:t>
            </a:r>
          </a:p>
        </p:txBody>
      </p:sp>
      <p:sp>
        <p:nvSpPr>
          <p:cNvPr id="3" name="Content Placeholder 2"/>
          <p:cNvSpPr>
            <a:spLocks noGrp="1"/>
          </p:cNvSpPr>
          <p:nvPr>
            <p:ph idx="1"/>
          </p:nvPr>
        </p:nvSpPr>
        <p:spPr>
          <a:xfrm>
            <a:off x="914400" y="1676400"/>
            <a:ext cx="7467600" cy="4343400"/>
          </a:xfrm>
          <a:solidFill>
            <a:schemeClr val="bg1">
              <a:lumMod val="85000"/>
            </a:schemeClr>
          </a:solidFill>
        </p:spPr>
        <p:txBody>
          <a:bodyPr/>
          <a:lstStyle/>
          <a:p>
            <a:pPr eaLnBrk="1" hangingPunct="1"/>
            <a:r>
              <a:rPr lang="en-US" altLang="en-US" sz="3600" dirty="0"/>
              <a:t>The degree to which the provided care/interventions : </a:t>
            </a:r>
          </a:p>
          <a:p>
            <a:pPr eaLnBrk="1" hangingPunct="1">
              <a:buFont typeface="Wingdings" pitchFamily="2" charset="2"/>
              <a:buNone/>
            </a:pPr>
            <a:endParaRPr lang="en-US" altLang="en-US" sz="3600" dirty="0"/>
          </a:p>
          <a:p>
            <a:pPr eaLnBrk="1" hangingPunct="1">
              <a:buFont typeface="Wingdings" pitchFamily="2" charset="2"/>
              <a:buChar char="§"/>
            </a:pPr>
            <a:r>
              <a:rPr lang="en-US" altLang="en-US" sz="3600" dirty="0"/>
              <a:t>Prevent diseases and promote health</a:t>
            </a:r>
          </a:p>
          <a:p>
            <a:pPr eaLnBrk="1" hangingPunct="1"/>
            <a:endParaRPr lang="en-US" altLang="en-US" dirty="0"/>
          </a:p>
        </p:txBody>
      </p:sp>
      <p:sp>
        <p:nvSpPr>
          <p:cNvPr id="4" name="Slide Number Placeholder 3"/>
          <p:cNvSpPr>
            <a:spLocks noGrp="1"/>
          </p:cNvSpPr>
          <p:nvPr>
            <p:ph type="sldNum" sz="quarter" idx="10"/>
          </p:nvPr>
        </p:nvSpPr>
        <p:spPr/>
        <p:txBody>
          <a:bodyPr/>
          <a:lstStyle/>
          <a:p>
            <a:pPr>
              <a:defRPr/>
            </a:pPr>
            <a:fld id="{7D9BDF0A-AE6A-431F-A97E-52E43A188F17}" type="slidenum">
              <a:rPr lang="ar-SA"/>
              <a:pPr>
                <a:defRPr/>
              </a:pPr>
              <a:t>46</a:t>
            </a:fld>
            <a:endParaRPr lang="en-US"/>
          </a:p>
        </p:txBody>
      </p:sp>
    </p:spTree>
    <p:extLst>
      <p:ext uri="{BB962C8B-B14F-4D97-AF65-F5344CB8AC3E}">
        <p14:creationId xmlns:p14="http://schemas.microsoft.com/office/powerpoint/2010/main" val="365671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914400"/>
          </a:xfrm>
          <a:solidFill>
            <a:schemeClr val="accent3">
              <a:lumMod val="20000"/>
              <a:lumOff val="80000"/>
            </a:schemeClr>
          </a:solidFill>
        </p:spPr>
        <p:txBody>
          <a:bodyPr/>
          <a:lstStyle/>
          <a:p>
            <a:pPr eaLnBrk="1" hangingPunct="1"/>
            <a:r>
              <a:rPr lang="en-US" altLang="en-US" sz="3600" dirty="0">
                <a:solidFill>
                  <a:srgbClr val="993300"/>
                </a:solidFill>
              </a:rPr>
              <a:t>Respect and Caring</a:t>
            </a:r>
            <a:r>
              <a:rPr lang="en-US" altLang="en-US" sz="3600" dirty="0"/>
              <a:t> </a:t>
            </a:r>
          </a:p>
        </p:txBody>
      </p:sp>
      <p:sp>
        <p:nvSpPr>
          <p:cNvPr id="3" name="Content Placeholder 2"/>
          <p:cNvSpPr>
            <a:spLocks noGrp="1"/>
          </p:cNvSpPr>
          <p:nvPr>
            <p:ph idx="1"/>
          </p:nvPr>
        </p:nvSpPr>
        <p:spPr>
          <a:xfrm>
            <a:off x="381000" y="1752600"/>
            <a:ext cx="8534400" cy="4572000"/>
          </a:xfrm>
          <a:solidFill>
            <a:schemeClr val="accent1">
              <a:lumMod val="20000"/>
              <a:lumOff val="80000"/>
            </a:schemeClr>
          </a:solidFill>
        </p:spPr>
        <p:txBody>
          <a:bodyPr>
            <a:normAutofit lnSpcReduction="10000"/>
          </a:bodyPr>
          <a:lstStyle/>
          <a:p>
            <a:pPr eaLnBrk="1" hangingPunct="1">
              <a:lnSpc>
                <a:spcPct val="95000"/>
              </a:lnSpc>
            </a:pPr>
            <a:r>
              <a:rPr lang="en-US" altLang="en-US" sz="3600" dirty="0"/>
              <a:t>The degree to which the provided care/interventions are : </a:t>
            </a:r>
          </a:p>
          <a:p>
            <a:pPr eaLnBrk="1" hangingPunct="1">
              <a:lnSpc>
                <a:spcPct val="95000"/>
              </a:lnSpc>
              <a:buFont typeface="Wingdings" pitchFamily="2" charset="2"/>
              <a:buChar char="§"/>
            </a:pPr>
            <a:r>
              <a:rPr lang="en-US" altLang="en-US" sz="3600" dirty="0"/>
              <a:t>Delivered with sensitivity for the individual's needs, expectations, and individual differences, and </a:t>
            </a:r>
          </a:p>
          <a:p>
            <a:pPr eaLnBrk="1" hangingPunct="1">
              <a:lnSpc>
                <a:spcPct val="95000"/>
              </a:lnSpc>
              <a:buFont typeface="Wingdings" pitchFamily="2" charset="2"/>
              <a:buChar char="§"/>
            </a:pPr>
            <a:r>
              <a:rPr lang="en-US" altLang="en-US" sz="3600" dirty="0"/>
              <a:t>the degree to which the individual or a designee is involved in his or her own care decisions.</a:t>
            </a:r>
          </a:p>
          <a:p>
            <a:pPr lvl="1">
              <a:lnSpc>
                <a:spcPct val="90000"/>
              </a:lnSpc>
            </a:pPr>
            <a:r>
              <a:rPr lang="en-US" altLang="ar-SA" sz="3600" i="1" dirty="0">
                <a:solidFill>
                  <a:srgbClr val="FF0000"/>
                </a:solidFill>
              </a:rPr>
              <a:t>Informed consent</a:t>
            </a:r>
          </a:p>
          <a:p>
            <a:pPr lvl="1">
              <a:lnSpc>
                <a:spcPct val="90000"/>
              </a:lnSpc>
            </a:pPr>
            <a:r>
              <a:rPr lang="en-US" altLang="ar-SA" sz="3600" i="1" dirty="0">
                <a:solidFill>
                  <a:srgbClr val="FF0000"/>
                </a:solidFill>
              </a:rPr>
              <a:t>Satisfaction surveys</a:t>
            </a:r>
            <a:endParaRPr lang="en-US" altLang="ar-SA" sz="3600" dirty="0">
              <a:solidFill>
                <a:srgbClr val="FF0000"/>
              </a:solidFill>
            </a:endParaRPr>
          </a:p>
          <a:p>
            <a:pPr eaLnBrk="1" hangingPunct="1">
              <a:lnSpc>
                <a:spcPct val="95000"/>
              </a:lnSpc>
            </a:pPr>
            <a:endParaRPr lang="en-US" altLang="en-US" sz="2800" dirty="0"/>
          </a:p>
          <a:p>
            <a:pPr eaLnBrk="1" hangingPunct="1"/>
            <a:endParaRPr lang="en-US" altLang="en-US" sz="2800" dirty="0"/>
          </a:p>
        </p:txBody>
      </p:sp>
      <p:sp>
        <p:nvSpPr>
          <p:cNvPr id="4" name="Slide Number Placeholder 3"/>
          <p:cNvSpPr>
            <a:spLocks noGrp="1"/>
          </p:cNvSpPr>
          <p:nvPr>
            <p:ph type="sldNum" sz="quarter" idx="10"/>
          </p:nvPr>
        </p:nvSpPr>
        <p:spPr/>
        <p:txBody>
          <a:bodyPr/>
          <a:lstStyle/>
          <a:p>
            <a:pPr>
              <a:defRPr/>
            </a:pPr>
            <a:fld id="{E9227788-AB6D-4B4F-85A7-A7974BC8F474}" type="slidenum">
              <a:rPr lang="ar-SA"/>
              <a:pPr>
                <a:defRPr/>
              </a:pPr>
              <a:t>47</a:t>
            </a:fld>
            <a:endParaRPr lang="en-US"/>
          </a:p>
        </p:txBody>
      </p:sp>
    </p:spTree>
    <p:extLst>
      <p:ext uri="{BB962C8B-B14F-4D97-AF65-F5344CB8AC3E}">
        <p14:creationId xmlns:p14="http://schemas.microsoft.com/office/powerpoint/2010/main" val="201244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amond(in)">
                                      <p:cBhvr>
                                        <p:cTn id="14" dur="2000"/>
                                        <p:tgtEl>
                                          <p:spTgt spid="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solidFill>
            <a:schemeClr val="tx2">
              <a:lumMod val="20000"/>
              <a:lumOff val="80000"/>
            </a:schemeClr>
          </a:solidFill>
        </p:spPr>
        <p:txBody>
          <a:bodyPr/>
          <a:lstStyle/>
          <a:p>
            <a:pPr eaLnBrk="1" hangingPunct="1"/>
            <a:r>
              <a:rPr lang="en-US" altLang="en-US" dirty="0">
                <a:solidFill>
                  <a:srgbClr val="993300"/>
                </a:solidFill>
              </a:rPr>
              <a:t>Safety </a:t>
            </a:r>
            <a:endParaRPr lang="en-US" altLang="en-US" dirty="0"/>
          </a:p>
        </p:txBody>
      </p:sp>
      <p:sp>
        <p:nvSpPr>
          <p:cNvPr id="3" name="Content Placeholder 2"/>
          <p:cNvSpPr>
            <a:spLocks noGrp="1"/>
          </p:cNvSpPr>
          <p:nvPr>
            <p:ph idx="1"/>
          </p:nvPr>
        </p:nvSpPr>
        <p:spPr/>
        <p:txBody>
          <a:bodyPr/>
          <a:lstStyle/>
          <a:p>
            <a:pPr marL="457200" indent="-457200" eaLnBrk="1" hangingPunct="1">
              <a:lnSpc>
                <a:spcPct val="95000"/>
              </a:lnSpc>
              <a:defRPr/>
            </a:pPr>
            <a:r>
              <a:rPr lang="en-US" dirty="0"/>
              <a:t>The degree to which the provided care/interventions : </a:t>
            </a:r>
          </a:p>
          <a:p>
            <a:pPr marL="457200" indent="-457200" eaLnBrk="1" hangingPunct="1">
              <a:lnSpc>
                <a:spcPct val="95000"/>
              </a:lnSpc>
              <a:buFont typeface="Wingdings" pitchFamily="2" charset="2"/>
              <a:buNone/>
              <a:defRPr/>
            </a:pPr>
            <a:endParaRPr lang="en-US" dirty="0"/>
          </a:p>
          <a:p>
            <a:pPr marL="457200" indent="-457200" eaLnBrk="1" hangingPunct="1">
              <a:lnSpc>
                <a:spcPct val="95000"/>
              </a:lnSpc>
              <a:buFont typeface="Wingdings" pitchFamily="2" charset="2"/>
              <a:buChar char="§"/>
              <a:defRPr/>
            </a:pPr>
            <a:r>
              <a:rPr lang="en-US" dirty="0"/>
              <a:t>Minimize the risks of adverse outcome for both patient and provider</a:t>
            </a:r>
          </a:p>
          <a:p>
            <a:pPr eaLnBrk="1" hangingPunct="1">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pPr>
              <a:defRPr/>
            </a:pPr>
            <a:fld id="{48D1FEE8-7381-4201-A6A4-9C35100577A4}" type="slidenum">
              <a:rPr lang="ar-SA"/>
              <a:pPr>
                <a:defRPr/>
              </a:pPr>
              <a:t>48</a:t>
            </a:fld>
            <a:endParaRPr lang="en-US"/>
          </a:p>
        </p:txBody>
      </p:sp>
    </p:spTree>
    <p:extLst>
      <p:ext uri="{BB962C8B-B14F-4D97-AF65-F5344CB8AC3E}">
        <p14:creationId xmlns:p14="http://schemas.microsoft.com/office/powerpoint/2010/main" val="2549698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143000"/>
          </a:xfrm>
          <a:solidFill>
            <a:schemeClr val="tx2">
              <a:lumMod val="20000"/>
              <a:lumOff val="80000"/>
            </a:schemeClr>
          </a:solidFill>
        </p:spPr>
        <p:txBody>
          <a:bodyPr/>
          <a:lstStyle/>
          <a:p>
            <a:pPr eaLnBrk="1" hangingPunct="1"/>
            <a:r>
              <a:rPr lang="en-US" altLang="en-US" dirty="0">
                <a:solidFill>
                  <a:srgbClr val="993300"/>
                </a:solidFill>
              </a:rPr>
              <a:t>Timeliness</a:t>
            </a:r>
            <a:r>
              <a:rPr lang="en-US" altLang="en-US" dirty="0"/>
              <a:t> </a:t>
            </a:r>
          </a:p>
        </p:txBody>
      </p:sp>
      <p:sp>
        <p:nvSpPr>
          <p:cNvPr id="3" name="Content Placeholder 2"/>
          <p:cNvSpPr>
            <a:spLocks noGrp="1"/>
          </p:cNvSpPr>
          <p:nvPr>
            <p:ph idx="1"/>
          </p:nvPr>
        </p:nvSpPr>
        <p:spPr>
          <a:xfrm>
            <a:off x="381000" y="1524000"/>
            <a:ext cx="8229600" cy="4648200"/>
          </a:xfrm>
        </p:spPr>
        <p:txBody>
          <a:bodyPr>
            <a:normAutofit/>
          </a:bodyPr>
          <a:lstStyle/>
          <a:p>
            <a:pPr eaLnBrk="1" hangingPunct="1">
              <a:lnSpc>
                <a:spcPct val="90000"/>
              </a:lnSpc>
            </a:pPr>
            <a:r>
              <a:rPr lang="en-US" altLang="en-US" sz="3200" dirty="0"/>
              <a:t>The degree to which the provided care/interventions : </a:t>
            </a:r>
          </a:p>
          <a:p>
            <a:pPr eaLnBrk="1" hangingPunct="1">
              <a:lnSpc>
                <a:spcPct val="90000"/>
              </a:lnSpc>
              <a:buFont typeface="Wingdings" pitchFamily="2" charset="2"/>
              <a:buChar char="§"/>
            </a:pPr>
            <a:r>
              <a:rPr lang="en-US" altLang="en-US" sz="3200" dirty="0"/>
              <a:t>at the most beneficial or necessary time for the customers. </a:t>
            </a:r>
          </a:p>
          <a:p>
            <a:pPr>
              <a:lnSpc>
                <a:spcPct val="150000"/>
              </a:lnSpc>
              <a:spcBef>
                <a:spcPts val="500"/>
              </a:spcBef>
              <a:spcAft>
                <a:spcPts val="500"/>
              </a:spcAft>
              <a:buClr>
                <a:srgbClr val="FF0066"/>
              </a:buClr>
              <a:buFont typeface="Wingdings" pitchFamily="2" charset="2"/>
              <a:buChar char="ü"/>
            </a:pPr>
            <a:r>
              <a:rPr lang="en-US" altLang="en-US" sz="3200" i="1" dirty="0">
                <a:solidFill>
                  <a:srgbClr val="FF0000"/>
                </a:solidFill>
              </a:rPr>
              <a:t>90 % of patients are seen within … minutes in ER</a:t>
            </a:r>
          </a:p>
          <a:p>
            <a:pPr>
              <a:lnSpc>
                <a:spcPct val="150000"/>
              </a:lnSpc>
              <a:spcBef>
                <a:spcPts val="500"/>
              </a:spcBef>
              <a:spcAft>
                <a:spcPts val="500"/>
              </a:spcAft>
              <a:buClr>
                <a:srgbClr val="FF0066"/>
              </a:buClr>
              <a:buFont typeface="Wingdings" pitchFamily="2" charset="2"/>
              <a:buChar char="ü"/>
            </a:pPr>
            <a:r>
              <a:rPr lang="en-US" altLang="en-US" sz="3200" i="1" dirty="0">
                <a:solidFill>
                  <a:srgbClr val="FF0000"/>
                </a:solidFill>
              </a:rPr>
              <a:t>Order lab test to result = 28 min</a:t>
            </a:r>
          </a:p>
          <a:p>
            <a:pPr>
              <a:lnSpc>
                <a:spcPct val="150000"/>
              </a:lnSpc>
              <a:spcBef>
                <a:spcPts val="500"/>
              </a:spcBef>
              <a:spcAft>
                <a:spcPts val="500"/>
              </a:spcAft>
              <a:buClr>
                <a:srgbClr val="FF0066"/>
              </a:buClr>
              <a:buFont typeface="Wingdings" pitchFamily="2" charset="2"/>
              <a:buChar char="ü"/>
            </a:pPr>
            <a:r>
              <a:rPr lang="en-US" altLang="en-US" sz="3200" i="1" dirty="0">
                <a:solidFill>
                  <a:srgbClr val="FF0000"/>
                </a:solidFill>
              </a:rPr>
              <a:t>Eye injury to treatment = 130 min</a:t>
            </a:r>
          </a:p>
          <a:p>
            <a:pPr eaLnBrk="1" hangingPunct="1">
              <a:lnSpc>
                <a:spcPct val="90000"/>
              </a:lnSpc>
            </a:pP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pPr>
              <a:defRPr/>
            </a:pPr>
            <a:fld id="{95730121-B3E4-43D0-A7C3-7B28FF120D65}" type="slidenum">
              <a:rPr lang="ar-SA"/>
              <a:pPr>
                <a:defRPr/>
              </a:pPr>
              <a:t>49</a:t>
            </a:fld>
            <a:endParaRPr lang="en-US"/>
          </a:p>
        </p:txBody>
      </p:sp>
    </p:spTree>
    <p:extLst>
      <p:ext uri="{BB962C8B-B14F-4D97-AF65-F5344CB8AC3E}">
        <p14:creationId xmlns:p14="http://schemas.microsoft.com/office/powerpoint/2010/main" val="230421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8600"/>
            <a:ext cx="7772400" cy="762000"/>
          </a:xfrm>
          <a:solidFill>
            <a:schemeClr val="accent1">
              <a:lumMod val="20000"/>
              <a:lumOff val="80000"/>
            </a:schemeClr>
          </a:solidFill>
        </p:spPr>
        <p:txBody>
          <a:bodyPr/>
          <a:lstStyle/>
          <a:p>
            <a:r>
              <a:rPr lang="en-US" b="1" i="1" dirty="0"/>
              <a:t>Joseph </a:t>
            </a:r>
            <a:r>
              <a:rPr lang="en-US" b="1" i="1" dirty="0" err="1"/>
              <a:t>Juran</a:t>
            </a:r>
            <a:r>
              <a:rPr lang="en-US" b="1" i="1" dirty="0"/>
              <a:t>….continued</a:t>
            </a:r>
            <a:endParaRPr lang="en-US" dirty="0"/>
          </a:p>
        </p:txBody>
      </p:sp>
      <p:sp>
        <p:nvSpPr>
          <p:cNvPr id="3" name="عنصر نائب للمحتوى 2"/>
          <p:cNvSpPr>
            <a:spLocks noGrp="1"/>
          </p:cNvSpPr>
          <p:nvPr>
            <p:ph sz="quarter" idx="1"/>
          </p:nvPr>
        </p:nvSpPr>
        <p:spPr>
          <a:xfrm>
            <a:off x="228600" y="1143000"/>
            <a:ext cx="8610600" cy="5486400"/>
          </a:xfrm>
          <a:solidFill>
            <a:schemeClr val="accent3">
              <a:lumMod val="20000"/>
              <a:lumOff val="80000"/>
            </a:schemeClr>
          </a:solidFill>
        </p:spPr>
        <p:txBody>
          <a:bodyPr>
            <a:normAutofit/>
          </a:bodyPr>
          <a:lstStyle/>
          <a:p>
            <a:endParaRPr lang="en-US" dirty="0"/>
          </a:p>
          <a:p>
            <a:r>
              <a:rPr lang="en-US" sz="3600" dirty="0"/>
              <a:t>Fitness for use… is determined by a product's design; </a:t>
            </a:r>
            <a:r>
              <a:rPr lang="en-US" sz="3600" b="1" dirty="0">
                <a:solidFill>
                  <a:srgbClr val="FF0000"/>
                </a:solidFill>
              </a:rPr>
              <a:t>the degree to which the product conforms to the specifications of that design</a:t>
            </a:r>
            <a:r>
              <a:rPr lang="en-US" sz="3600" dirty="0"/>
              <a:t>; the product's availability, reliability, and maintainability; and the field service that accompanies the product. </a:t>
            </a:r>
          </a:p>
          <a:p>
            <a:pPr algn="just"/>
            <a:r>
              <a:rPr lang="en-US" sz="3600" dirty="0"/>
              <a:t>This is done through a spiral of activities that would constitute…”The Quality Discipline”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762000"/>
            <a:ext cx="8229600" cy="838200"/>
          </a:xfrm>
          <a:solidFill>
            <a:schemeClr val="tx2">
              <a:lumMod val="20000"/>
              <a:lumOff val="80000"/>
            </a:schemeClr>
          </a:solidFill>
        </p:spPr>
        <p:txBody>
          <a:bodyPr/>
          <a:lstStyle/>
          <a:p>
            <a:pPr eaLnBrk="1" hangingPunct="1"/>
            <a:r>
              <a:rPr lang="en-US" altLang="en-US" dirty="0">
                <a:solidFill>
                  <a:srgbClr val="993300"/>
                </a:solidFill>
              </a:rPr>
              <a:t>Competency</a:t>
            </a:r>
            <a:r>
              <a:rPr lang="en-US" altLang="en-US" dirty="0">
                <a:solidFill>
                  <a:srgbClr val="CC3300"/>
                </a:solidFill>
              </a:rPr>
              <a:t>  </a:t>
            </a:r>
            <a:endParaRPr lang="en-US" altLang="en-US" dirty="0"/>
          </a:p>
        </p:txBody>
      </p:sp>
      <p:sp>
        <p:nvSpPr>
          <p:cNvPr id="3" name="Content Placeholder 2"/>
          <p:cNvSpPr>
            <a:spLocks noGrp="1"/>
          </p:cNvSpPr>
          <p:nvPr>
            <p:ph idx="1"/>
          </p:nvPr>
        </p:nvSpPr>
        <p:spPr>
          <a:xfrm>
            <a:off x="381000" y="1989138"/>
            <a:ext cx="8229600" cy="3649662"/>
          </a:xfrm>
        </p:spPr>
        <p:txBody>
          <a:bodyPr>
            <a:normAutofit/>
          </a:bodyPr>
          <a:lstStyle/>
          <a:p>
            <a:pPr marL="457200" indent="-457200" eaLnBrk="1" hangingPunct="1">
              <a:lnSpc>
                <a:spcPct val="90000"/>
              </a:lnSpc>
            </a:pPr>
            <a:r>
              <a:rPr lang="en-US" altLang="en-US" sz="3600" dirty="0"/>
              <a:t>The degree to which the practitioner is :</a:t>
            </a:r>
          </a:p>
          <a:p>
            <a:pPr marL="457200" indent="-457200" eaLnBrk="1" hangingPunct="1">
              <a:lnSpc>
                <a:spcPct val="90000"/>
              </a:lnSpc>
              <a:buFont typeface="Wingdings" pitchFamily="2" charset="2"/>
              <a:buChar char="§"/>
            </a:pPr>
            <a:r>
              <a:rPr lang="en-US" altLang="en-US" sz="3600" dirty="0"/>
              <a:t>able to produce the health and satisfaction of customers. </a:t>
            </a:r>
          </a:p>
          <a:p>
            <a:pPr marL="457200" indent="-457200" eaLnBrk="1" hangingPunct="1">
              <a:lnSpc>
                <a:spcPct val="90000"/>
              </a:lnSpc>
              <a:buFont typeface="Wingdings" pitchFamily="2" charset="2"/>
              <a:buChar char="§"/>
            </a:pPr>
            <a:r>
              <a:rPr lang="en-US" altLang="en-US" sz="3600" dirty="0"/>
              <a:t>adheres to professional and/or organizational standards of care and practice</a:t>
            </a:r>
          </a:p>
        </p:txBody>
      </p:sp>
      <p:sp>
        <p:nvSpPr>
          <p:cNvPr id="4" name="Slide Number Placeholder 3"/>
          <p:cNvSpPr>
            <a:spLocks noGrp="1"/>
          </p:cNvSpPr>
          <p:nvPr>
            <p:ph type="sldNum" sz="quarter" idx="10"/>
          </p:nvPr>
        </p:nvSpPr>
        <p:spPr/>
        <p:txBody>
          <a:bodyPr/>
          <a:lstStyle/>
          <a:p>
            <a:pPr>
              <a:defRPr/>
            </a:pPr>
            <a:fld id="{80C2DDEF-DD33-46BE-A782-0645CA7F1D9C}" type="slidenum">
              <a:rPr lang="ar-SA"/>
              <a:pPr>
                <a:defRPr/>
              </a:pPr>
              <a:t>50</a:t>
            </a:fld>
            <a:endParaRPr lang="en-US"/>
          </a:p>
        </p:txBody>
      </p:sp>
    </p:spTree>
    <p:extLst>
      <p:ext uri="{BB962C8B-B14F-4D97-AF65-F5344CB8AC3E}">
        <p14:creationId xmlns:p14="http://schemas.microsoft.com/office/powerpoint/2010/main" val="119127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pPr eaLnBrk="1" hangingPunct="1"/>
            <a:r>
              <a:rPr lang="en-US" altLang="en-US" dirty="0">
                <a:solidFill>
                  <a:srgbClr val="993300"/>
                </a:solidFill>
              </a:rPr>
              <a:t>Efficacy </a:t>
            </a:r>
            <a:endParaRPr lang="en-US" alt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altLang="en-US" sz="4000" dirty="0"/>
              <a:t>The potential, capacity, or capability to produce the desired effect or outcome, as already shown, e.g., through scientific research (evidence-based) findings.</a:t>
            </a:r>
          </a:p>
          <a:p>
            <a:pPr eaLnBrk="1" hangingPunct="1">
              <a:lnSpc>
                <a:spcPct val="90000"/>
              </a:lnSpc>
            </a:pPr>
            <a:r>
              <a:rPr lang="en-US" altLang="en-US" sz="4000" dirty="0"/>
              <a:t>Ex. Specific antibiotic has high </a:t>
            </a:r>
            <a:r>
              <a:rPr lang="en-US" altLang="en-US" sz="4000" dirty="0">
                <a:solidFill>
                  <a:srgbClr val="FF0000"/>
                </a:solidFill>
              </a:rPr>
              <a:t>efficacy</a:t>
            </a:r>
            <a:r>
              <a:rPr lang="en-US" altLang="en-US" sz="4000" dirty="0"/>
              <a:t> against certain bacteria.</a:t>
            </a:r>
          </a:p>
        </p:txBody>
      </p:sp>
      <p:sp>
        <p:nvSpPr>
          <p:cNvPr id="4" name="Slide Number Placeholder 3"/>
          <p:cNvSpPr>
            <a:spLocks noGrp="1"/>
          </p:cNvSpPr>
          <p:nvPr>
            <p:ph type="sldNum" sz="quarter" idx="10"/>
          </p:nvPr>
        </p:nvSpPr>
        <p:spPr/>
        <p:txBody>
          <a:bodyPr/>
          <a:lstStyle/>
          <a:p>
            <a:pPr>
              <a:defRPr/>
            </a:pPr>
            <a:fld id="{11209D97-9046-40AC-9846-5EB878C019A7}" type="slidenum">
              <a:rPr lang="ar-SA"/>
              <a:pPr>
                <a:defRPr/>
              </a:pPr>
              <a:t>51</a:t>
            </a:fld>
            <a:endParaRPr lang="en-US"/>
          </a:p>
        </p:txBody>
      </p:sp>
    </p:spTree>
    <p:extLst>
      <p:ext uri="{BB962C8B-B14F-4D97-AF65-F5344CB8AC3E}">
        <p14:creationId xmlns:p14="http://schemas.microsoft.com/office/powerpoint/2010/main" val="378074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2000"/>
          </a:xfrm>
          <a:solidFill>
            <a:schemeClr val="accent3">
              <a:lumMod val="20000"/>
              <a:lumOff val="80000"/>
            </a:schemeClr>
          </a:solidFill>
        </p:spPr>
        <p:txBody>
          <a:bodyPr/>
          <a:lstStyle/>
          <a:p>
            <a:pPr eaLnBrk="1" hangingPunct="1"/>
            <a:r>
              <a:rPr lang="en-US" altLang="en-US" sz="3600" dirty="0">
                <a:solidFill>
                  <a:srgbClr val="993300"/>
                </a:solidFill>
              </a:rPr>
              <a:t>Effectiveness </a:t>
            </a:r>
            <a:endParaRPr lang="en-US" altLang="en-US" sz="3600" dirty="0"/>
          </a:p>
        </p:txBody>
      </p:sp>
      <p:sp>
        <p:nvSpPr>
          <p:cNvPr id="3" name="Content Placeholder 2"/>
          <p:cNvSpPr>
            <a:spLocks noGrp="1"/>
          </p:cNvSpPr>
          <p:nvPr>
            <p:ph idx="1"/>
          </p:nvPr>
        </p:nvSpPr>
        <p:spPr>
          <a:xfrm>
            <a:off x="381000" y="1524000"/>
            <a:ext cx="8229600" cy="4572000"/>
          </a:xfrm>
        </p:spPr>
        <p:txBody>
          <a:bodyPr>
            <a:normAutofit/>
          </a:bodyPr>
          <a:lstStyle/>
          <a:p>
            <a:pPr eaLnBrk="1" hangingPunct="1"/>
            <a:r>
              <a:rPr lang="en-US" altLang="en-US" sz="2400" dirty="0"/>
              <a:t>The degree to which care is provided in the correct manner, given the current state of knowledge, to achieve the desired or projected </a:t>
            </a:r>
            <a:r>
              <a:rPr lang="en-US" altLang="en-US" sz="2400" dirty="0">
                <a:solidFill>
                  <a:srgbClr val="FF0000"/>
                </a:solidFill>
              </a:rPr>
              <a:t>outcome(s)</a:t>
            </a:r>
            <a:r>
              <a:rPr lang="en-US" altLang="en-US" sz="2400" dirty="0"/>
              <a:t> for the individual. </a:t>
            </a:r>
          </a:p>
          <a:p>
            <a:pPr eaLnBrk="1" hangingPunct="1"/>
            <a:endParaRPr lang="en-US" altLang="en-US" sz="2000" dirty="0"/>
          </a:p>
          <a:p>
            <a:pPr algn="just">
              <a:lnSpc>
                <a:spcPct val="80000"/>
              </a:lnSpc>
              <a:spcBef>
                <a:spcPts val="500"/>
              </a:spcBef>
              <a:spcAft>
                <a:spcPts val="500"/>
              </a:spcAft>
              <a:buClr>
                <a:srgbClr val="FF0066"/>
              </a:buClr>
              <a:buFont typeface="Wingdings" pitchFamily="2" charset="2"/>
              <a:buChar char="ü"/>
            </a:pPr>
            <a:r>
              <a:rPr lang="en-US" altLang="ar-SA" sz="2000" i="1" dirty="0">
                <a:solidFill>
                  <a:srgbClr val="FF0000"/>
                </a:solidFill>
              </a:rPr>
              <a:t>Since September 2005, the rate of post-operative </a:t>
            </a:r>
            <a:r>
              <a:rPr lang="en-US" altLang="ar-SA" sz="2000" i="1" dirty="0" err="1">
                <a:solidFill>
                  <a:srgbClr val="FF0000"/>
                </a:solidFill>
              </a:rPr>
              <a:t>nosocomial</a:t>
            </a:r>
            <a:r>
              <a:rPr lang="en-US" altLang="ar-SA" sz="2000" i="1" dirty="0">
                <a:solidFill>
                  <a:srgbClr val="FF0000"/>
                </a:solidFill>
              </a:rPr>
              <a:t> </a:t>
            </a:r>
            <a:r>
              <a:rPr lang="en-US" altLang="ar-SA" sz="2000" i="1" dirty="0" err="1">
                <a:solidFill>
                  <a:srgbClr val="FF0000"/>
                </a:solidFill>
              </a:rPr>
              <a:t>endophthalmitis</a:t>
            </a:r>
            <a:r>
              <a:rPr lang="en-US" altLang="ar-SA" sz="2000" i="1" dirty="0">
                <a:solidFill>
                  <a:srgbClr val="FF0000"/>
                </a:solidFill>
              </a:rPr>
              <a:t> is 0 %</a:t>
            </a:r>
          </a:p>
          <a:p>
            <a:pPr algn="just">
              <a:lnSpc>
                <a:spcPct val="80000"/>
              </a:lnSpc>
              <a:spcBef>
                <a:spcPts val="500"/>
              </a:spcBef>
              <a:spcAft>
                <a:spcPts val="500"/>
              </a:spcAft>
              <a:buClr>
                <a:srgbClr val="FF0066"/>
              </a:buClr>
              <a:buFont typeface="Wingdings" pitchFamily="2" charset="2"/>
              <a:buChar char="ü"/>
            </a:pPr>
            <a:r>
              <a:rPr lang="en-US" altLang="ar-SA" sz="2000" i="1" dirty="0">
                <a:solidFill>
                  <a:srgbClr val="FF0000"/>
                </a:solidFill>
              </a:rPr>
              <a:t>Unplanned readmission rate is 3% less than national average</a:t>
            </a:r>
          </a:p>
          <a:p>
            <a:pPr algn="just">
              <a:lnSpc>
                <a:spcPct val="80000"/>
              </a:lnSpc>
              <a:spcBef>
                <a:spcPts val="500"/>
              </a:spcBef>
              <a:spcAft>
                <a:spcPts val="500"/>
              </a:spcAft>
              <a:buClr>
                <a:srgbClr val="FF0066"/>
              </a:buClr>
              <a:buFont typeface="Wingdings" pitchFamily="2" charset="2"/>
              <a:buChar char="ü"/>
            </a:pPr>
            <a:r>
              <a:rPr lang="en-US" altLang="en-US" sz="2000" i="1" dirty="0">
                <a:solidFill>
                  <a:srgbClr val="FF0000"/>
                </a:solidFill>
              </a:rPr>
              <a:t>The average blood sugar level of diabetic patients attending the clinic is …</a:t>
            </a:r>
          </a:p>
          <a:p>
            <a:pPr algn="just">
              <a:lnSpc>
                <a:spcPct val="80000"/>
              </a:lnSpc>
              <a:spcBef>
                <a:spcPts val="500"/>
              </a:spcBef>
              <a:spcAft>
                <a:spcPts val="500"/>
              </a:spcAft>
              <a:buClr>
                <a:srgbClr val="FF0066"/>
              </a:buClr>
              <a:buFont typeface="Wingdings" pitchFamily="2" charset="2"/>
              <a:buChar char="ü"/>
            </a:pPr>
            <a:r>
              <a:rPr lang="en-US" altLang="en-US" sz="2000" i="1" dirty="0">
                <a:solidFill>
                  <a:srgbClr val="FF0000"/>
                </a:solidFill>
              </a:rPr>
              <a:t>The percentage of diabetic patients who have </a:t>
            </a:r>
            <a:r>
              <a:rPr lang="en-US" altLang="en-US" sz="2000" i="1" dirty="0" err="1">
                <a:solidFill>
                  <a:srgbClr val="FF0000"/>
                </a:solidFill>
              </a:rPr>
              <a:t>fundus</a:t>
            </a:r>
            <a:r>
              <a:rPr lang="en-US" altLang="en-US" sz="2000" i="1" dirty="0">
                <a:solidFill>
                  <a:srgbClr val="FF0000"/>
                </a:solidFill>
              </a:rPr>
              <a:t> examination is … during the past 6 months</a:t>
            </a:r>
            <a:endParaRPr lang="en-US" altLang="ar-SA" sz="2000" i="1" dirty="0">
              <a:solidFill>
                <a:srgbClr val="FF0000"/>
              </a:solidFill>
            </a:endParaRPr>
          </a:p>
          <a:p>
            <a:pPr eaLnBrk="1" hangingPunct="1"/>
            <a:endParaRPr lang="en-US" altLang="en-US" sz="1800" dirty="0"/>
          </a:p>
          <a:p>
            <a:pPr eaLnBrk="1" hangingPunct="1"/>
            <a:endParaRPr lang="en-US" altLang="en-US" sz="2400" dirty="0"/>
          </a:p>
        </p:txBody>
      </p:sp>
      <p:sp>
        <p:nvSpPr>
          <p:cNvPr id="4" name="Slide Number Placeholder 3"/>
          <p:cNvSpPr>
            <a:spLocks noGrp="1"/>
          </p:cNvSpPr>
          <p:nvPr>
            <p:ph type="sldNum" sz="quarter" idx="10"/>
          </p:nvPr>
        </p:nvSpPr>
        <p:spPr/>
        <p:txBody>
          <a:bodyPr/>
          <a:lstStyle/>
          <a:p>
            <a:pPr>
              <a:defRPr/>
            </a:pPr>
            <a:fld id="{8B0FB96A-312E-46CB-8413-4A80C730B135}" type="slidenum">
              <a:rPr lang="ar-SA"/>
              <a:pPr>
                <a:defRPr/>
              </a:pPr>
              <a:t>52</a:t>
            </a:fld>
            <a:endParaRPr lang="en-US"/>
          </a:p>
        </p:txBody>
      </p:sp>
    </p:spTree>
    <p:extLst>
      <p:ext uri="{BB962C8B-B14F-4D97-AF65-F5344CB8AC3E}">
        <p14:creationId xmlns:p14="http://schemas.microsoft.com/office/powerpoint/2010/main" val="2654048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609600"/>
            <a:ext cx="7772400" cy="1143000"/>
          </a:xfrm>
        </p:spPr>
        <p:txBody>
          <a:bodyPr>
            <a:normAutofit fontScale="90000"/>
          </a:bodyPr>
          <a:lstStyle/>
          <a:p>
            <a:br>
              <a:rPr lang="en-US" dirty="0"/>
            </a:br>
            <a:br>
              <a:rPr lang="en-US" dirty="0"/>
            </a:br>
            <a:br>
              <a:rPr lang="en-US" dirty="0"/>
            </a:br>
            <a:br>
              <a:rPr lang="en-US" dirty="0"/>
            </a:br>
            <a:br>
              <a:rPr lang="en-US" dirty="0"/>
            </a:br>
            <a:br>
              <a:rPr lang="en-US" dirty="0"/>
            </a:br>
            <a:r>
              <a:rPr lang="en-US" dirty="0"/>
              <a:t>Care must be effective and reliable</a:t>
            </a:r>
            <a:br>
              <a:rPr lang="en-US" dirty="0"/>
            </a:br>
            <a:endParaRPr lang="en-US" dirty="0"/>
          </a:p>
        </p:txBody>
      </p:sp>
      <p:sp>
        <p:nvSpPr>
          <p:cNvPr id="3" name="عنصر نائب للمحتوى 2"/>
          <p:cNvSpPr>
            <a:spLocks noGrp="1"/>
          </p:cNvSpPr>
          <p:nvPr>
            <p:ph sz="quarter" idx="1"/>
          </p:nvPr>
        </p:nvSpPr>
        <p:spPr>
          <a:xfrm>
            <a:off x="304800" y="1143000"/>
            <a:ext cx="8610600" cy="5486400"/>
          </a:xfrm>
          <a:solidFill>
            <a:schemeClr val="accent1">
              <a:lumMod val="20000"/>
              <a:lumOff val="80000"/>
            </a:schemeClr>
          </a:solidFill>
        </p:spPr>
        <p:txBody>
          <a:bodyPr>
            <a:normAutofit/>
          </a:bodyPr>
          <a:lstStyle/>
          <a:p>
            <a:r>
              <a:rPr lang="en-US" sz="3000" b="1" dirty="0">
                <a:solidFill>
                  <a:srgbClr val="FF0000"/>
                </a:solidFill>
              </a:rPr>
              <a:t>Care must be effective and reliable</a:t>
            </a:r>
          </a:p>
          <a:p>
            <a:pPr algn="just"/>
            <a:r>
              <a:rPr lang="en-US" sz="3600" dirty="0"/>
              <a:t>effective care means that patients do not receive care that cannot help them and/or where the risks of care outweigh the benefits, and that patients reliably receive care where the known benefits outweigh the risks. </a:t>
            </a:r>
          </a:p>
          <a:p>
            <a:pPr algn="just"/>
            <a:r>
              <a:rPr lang="en-US" sz="3600" dirty="0"/>
              <a:t>To say that healthcare is effective implies that there is an evidence base to support that claim. </a:t>
            </a:r>
          </a:p>
          <a:p>
            <a:pPr algn="just">
              <a:buNone/>
            </a:pPr>
            <a:r>
              <a:rPr lang="en-US"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4800" y="533400"/>
            <a:ext cx="8382000" cy="5791200"/>
          </a:xfrm>
        </p:spPr>
        <p:txBody>
          <a:bodyPr/>
          <a:lstStyle/>
          <a:p>
            <a:pPr algn="just"/>
            <a:r>
              <a:rPr lang="en-US" sz="3600" dirty="0"/>
              <a:t>Reliable care implies that patients will consistently receive the same standard of care regardless of </a:t>
            </a:r>
            <a:r>
              <a:rPr lang="en-US" sz="3600" dirty="0">
                <a:solidFill>
                  <a:srgbClr val="FF0000"/>
                </a:solidFill>
              </a:rPr>
              <a:t>when, where, and from whom they receive care</a:t>
            </a:r>
            <a:r>
              <a:rPr lang="en-US" sz="3600" dirty="0"/>
              <a:t>. However, there continues to be significant variation in the quality of care that patients receive</a:t>
            </a:r>
            <a:r>
              <a:rPr 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14400"/>
          </a:xfrm>
          <a:solidFill>
            <a:schemeClr val="accent3">
              <a:lumMod val="20000"/>
              <a:lumOff val="80000"/>
            </a:schemeClr>
          </a:solidFill>
        </p:spPr>
        <p:txBody>
          <a:bodyPr/>
          <a:lstStyle/>
          <a:p>
            <a:pPr eaLnBrk="1" hangingPunct="1"/>
            <a:r>
              <a:rPr lang="en-US" altLang="en-US" sz="3600" dirty="0">
                <a:solidFill>
                  <a:srgbClr val="993300"/>
                </a:solidFill>
              </a:rPr>
              <a:t>Efficiency</a:t>
            </a:r>
            <a:endParaRPr lang="en-US" altLang="en-US" sz="3600" dirty="0"/>
          </a:p>
        </p:txBody>
      </p:sp>
      <p:sp>
        <p:nvSpPr>
          <p:cNvPr id="3" name="Content Placeholder 2"/>
          <p:cNvSpPr>
            <a:spLocks noGrp="1"/>
          </p:cNvSpPr>
          <p:nvPr>
            <p:ph idx="1"/>
          </p:nvPr>
        </p:nvSpPr>
        <p:spPr>
          <a:xfrm>
            <a:off x="381000" y="1828800"/>
            <a:ext cx="8229600" cy="4419600"/>
          </a:xfrm>
        </p:spPr>
        <p:txBody>
          <a:bodyPr>
            <a:normAutofit/>
          </a:bodyPr>
          <a:lstStyle/>
          <a:p>
            <a:pPr eaLnBrk="1" hangingPunct="1"/>
            <a:r>
              <a:rPr lang="en-US" altLang="en-US" sz="2800" dirty="0"/>
              <a:t>The relationship between the outcomes (results of care) and the resources used to deliver care.</a:t>
            </a:r>
          </a:p>
          <a:p>
            <a:pPr eaLnBrk="1" hangingPunct="1"/>
            <a:r>
              <a:rPr lang="en-US" altLang="en-US" sz="2800" dirty="0"/>
              <a:t>The delivery of a maximum number of units of healthcare for a given unit of health resources</a:t>
            </a:r>
          </a:p>
          <a:p>
            <a:pPr eaLnBrk="1" hangingPunct="1">
              <a:buFont typeface="Wingdings" pitchFamily="2" charset="2"/>
              <a:buNone/>
            </a:pPr>
            <a:endParaRPr lang="en-US" altLang="en-US" sz="2800" dirty="0"/>
          </a:p>
          <a:p>
            <a:pPr lvl="1" algn="just">
              <a:lnSpc>
                <a:spcPct val="90000"/>
              </a:lnSpc>
              <a:spcBef>
                <a:spcPts val="500"/>
              </a:spcBef>
              <a:spcAft>
                <a:spcPts val="500"/>
              </a:spcAft>
            </a:pPr>
            <a:r>
              <a:rPr lang="en-US" altLang="ar-SA" sz="2400" i="1" dirty="0">
                <a:solidFill>
                  <a:srgbClr val="FF0000"/>
                </a:solidFill>
              </a:rPr>
              <a:t>Reducing readmissions</a:t>
            </a:r>
          </a:p>
          <a:p>
            <a:pPr lvl="1" algn="just">
              <a:lnSpc>
                <a:spcPct val="90000"/>
              </a:lnSpc>
              <a:spcBef>
                <a:spcPts val="500"/>
              </a:spcBef>
              <a:spcAft>
                <a:spcPts val="500"/>
              </a:spcAft>
            </a:pPr>
            <a:r>
              <a:rPr lang="en-US" altLang="en-US" sz="2400" i="1" dirty="0">
                <a:solidFill>
                  <a:srgbClr val="FF0000"/>
                </a:solidFill>
              </a:rPr>
              <a:t>LOS</a:t>
            </a:r>
          </a:p>
          <a:p>
            <a:pPr lvl="1" algn="just">
              <a:lnSpc>
                <a:spcPct val="90000"/>
              </a:lnSpc>
              <a:spcBef>
                <a:spcPts val="500"/>
              </a:spcBef>
              <a:spcAft>
                <a:spcPts val="500"/>
              </a:spcAft>
            </a:pPr>
            <a:r>
              <a:rPr lang="en-US" altLang="en-US" sz="2400" i="1" dirty="0">
                <a:solidFill>
                  <a:srgbClr val="FF0000"/>
                </a:solidFill>
              </a:rPr>
              <a:t>Cost</a:t>
            </a:r>
            <a:endParaRPr lang="en-US" altLang="en-US" sz="2400" dirty="0"/>
          </a:p>
          <a:p>
            <a:pPr eaLnBrk="1" hangingPunct="1"/>
            <a:endParaRPr lang="en-US" altLang="en-US" sz="2800" dirty="0"/>
          </a:p>
        </p:txBody>
      </p:sp>
      <p:sp>
        <p:nvSpPr>
          <p:cNvPr id="4" name="Slide Number Placeholder 3"/>
          <p:cNvSpPr>
            <a:spLocks noGrp="1"/>
          </p:cNvSpPr>
          <p:nvPr>
            <p:ph type="sldNum" sz="quarter" idx="10"/>
          </p:nvPr>
        </p:nvSpPr>
        <p:spPr/>
        <p:txBody>
          <a:bodyPr/>
          <a:lstStyle/>
          <a:p>
            <a:pPr>
              <a:defRPr/>
            </a:pPr>
            <a:fld id="{B3751B72-D57B-44E4-BB11-09339DEBBAA8}" type="slidenum">
              <a:rPr lang="ar-SA"/>
              <a:pPr>
                <a:defRPr/>
              </a:pPr>
              <a:t>55</a:t>
            </a:fld>
            <a:endParaRPr lang="en-US"/>
          </a:p>
        </p:txBody>
      </p:sp>
    </p:spTree>
    <p:extLst>
      <p:ext uri="{BB962C8B-B14F-4D97-AF65-F5344CB8AC3E}">
        <p14:creationId xmlns:p14="http://schemas.microsoft.com/office/powerpoint/2010/main" val="3883031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066800"/>
          <a:ext cx="8229600" cy="3983250"/>
        </p:xfrm>
        <a:graphic>
          <a:graphicData uri="http://schemas.openxmlformats.org/drawingml/2006/table">
            <a:tbl>
              <a:tblPr firstRow="1" bandRow="1">
                <a:tableStyleId>{E8B1032C-EA38-4F05-BA0D-38AFFFC7BED3}</a:tableStyleId>
              </a:tblPr>
              <a:tblGrid>
                <a:gridCol w="3048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53418">
                <a:tc>
                  <a:txBody>
                    <a:bodyPr/>
                    <a:lstStyle/>
                    <a:p>
                      <a:pPr algn="ctr"/>
                      <a:r>
                        <a:rPr lang="en-US" sz="3200" dirty="0"/>
                        <a:t>Effectiveness</a:t>
                      </a:r>
                    </a:p>
                  </a:txBody>
                  <a:tcPr marT="45716" marB="45716"/>
                </a:tc>
                <a:tc>
                  <a:txBody>
                    <a:bodyPr/>
                    <a:lstStyle/>
                    <a:p>
                      <a:pPr algn="ctr"/>
                      <a:r>
                        <a:rPr lang="en-US" sz="3200" dirty="0"/>
                        <a:t>Efficacy</a:t>
                      </a:r>
                    </a:p>
                  </a:txBody>
                  <a:tcPr marT="45716" marB="45716"/>
                </a:tc>
                <a:tc>
                  <a:txBody>
                    <a:bodyPr/>
                    <a:lstStyle/>
                    <a:p>
                      <a:pPr algn="ctr"/>
                      <a:r>
                        <a:rPr lang="en-US" sz="3200" dirty="0"/>
                        <a:t>Efficiency</a:t>
                      </a:r>
                    </a:p>
                  </a:txBody>
                  <a:tcPr marT="45716" marB="45716"/>
                </a:tc>
                <a:extLst>
                  <a:ext uri="{0D108BD9-81ED-4DB2-BD59-A6C34878D82A}">
                    <a16:rowId xmlns:a16="http://schemas.microsoft.com/office/drawing/2014/main" val="10000"/>
                  </a:ext>
                </a:extLst>
              </a:tr>
              <a:tr h="2529620">
                <a:tc>
                  <a:txBody>
                    <a:bodyPr/>
                    <a:lstStyle/>
                    <a:p>
                      <a:pPr algn="ctr"/>
                      <a:r>
                        <a:rPr lang="en-US" sz="4000" dirty="0"/>
                        <a:t>Outcome</a:t>
                      </a:r>
                    </a:p>
                  </a:txBody>
                  <a:tcPr marT="45716" marB="45716"/>
                </a:tc>
                <a:tc>
                  <a:txBody>
                    <a:bodyPr/>
                    <a:lstStyle/>
                    <a:p>
                      <a:pPr algn="ctr"/>
                      <a:r>
                        <a:rPr lang="en-US" sz="4000" dirty="0">
                          <a:solidFill>
                            <a:srgbClr val="FF0000"/>
                          </a:solidFill>
                        </a:rPr>
                        <a:t>Power</a:t>
                      </a:r>
                      <a:r>
                        <a:rPr lang="en-US" sz="4000" dirty="0"/>
                        <a:t> of </a:t>
                      </a:r>
                      <a:r>
                        <a:rPr lang="en-US" sz="4000" baseline="0" dirty="0"/>
                        <a:t> </a:t>
                      </a:r>
                      <a:r>
                        <a:rPr lang="en-US" sz="4000" dirty="0">
                          <a:solidFill>
                            <a:schemeClr val="tx1"/>
                          </a:solidFill>
                        </a:rPr>
                        <a:t>Resource</a:t>
                      </a:r>
                    </a:p>
                  </a:txBody>
                  <a:tcPr marT="45716" marB="45716"/>
                </a:tc>
                <a:tc>
                  <a:txBody>
                    <a:bodyPr/>
                    <a:lstStyle/>
                    <a:p>
                      <a:pPr algn="ctr"/>
                      <a:r>
                        <a:rPr lang="en-US" sz="4000" dirty="0"/>
                        <a:t>Using </a:t>
                      </a:r>
                      <a:r>
                        <a:rPr lang="en-US" sz="4000" dirty="0">
                          <a:solidFill>
                            <a:srgbClr val="FF0000"/>
                          </a:solidFill>
                        </a:rPr>
                        <a:t>Resources</a:t>
                      </a:r>
                      <a:r>
                        <a:rPr lang="en-US" sz="4000" dirty="0"/>
                        <a:t> to produce </a:t>
                      </a:r>
                      <a:r>
                        <a:rPr lang="en-US" sz="4000" dirty="0">
                          <a:solidFill>
                            <a:srgbClr val="FF0000"/>
                          </a:solidFill>
                        </a:rPr>
                        <a:t>Outcome</a:t>
                      </a:r>
                    </a:p>
                  </a:txBody>
                  <a:tcPr marT="45716" marB="4571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p:txBody>
          <a:bodyPr/>
          <a:lstStyle/>
          <a:p>
            <a:pPr>
              <a:defRPr/>
            </a:pPr>
            <a:fld id="{2106A923-7B86-4F0E-8CE3-AC9E6004CC21}" type="slidenum">
              <a:rPr lang="ar-SA" smtClean="0"/>
              <a:pPr>
                <a:defRPr/>
              </a:pPr>
              <a:t>56</a:t>
            </a:fld>
            <a:endParaRPr lang="en-US"/>
          </a:p>
        </p:txBody>
      </p:sp>
    </p:spTree>
    <p:extLst>
      <p:ext uri="{BB962C8B-B14F-4D97-AF65-F5344CB8AC3E}">
        <p14:creationId xmlns:p14="http://schemas.microsoft.com/office/powerpoint/2010/main" val="3135810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endParaRPr lang="en-US" dirty="0"/>
          </a:p>
          <a:p>
            <a:endParaRPr lang="en-US" dirty="0"/>
          </a:p>
          <a:p>
            <a:pPr algn="ctr">
              <a:buNone/>
            </a:pPr>
            <a:r>
              <a:rPr lang="en-US" sz="5400" dirty="0">
                <a:solidFill>
                  <a:srgbClr val="FF0000"/>
                </a:solidFill>
              </a:rPr>
              <a:t> </a:t>
            </a:r>
            <a:r>
              <a:rPr lang="en-US" sz="5400" b="1" i="1" dirty="0">
                <a:solidFill>
                  <a:srgbClr val="FF0000"/>
                </a:solidFill>
              </a:rPr>
              <a:t>Quality Principles</a:t>
            </a:r>
            <a:endParaRPr lang="en-US" sz="5400" dirty="0">
              <a:solidFill>
                <a:srgbClr val="FF0000"/>
              </a:solidFill>
            </a:endParaRPr>
          </a:p>
        </p:txBody>
      </p:sp>
      <p:pic>
        <p:nvPicPr>
          <p:cNvPr id="4" name="صورة 3" descr="alberta_bone_and_joint_6_dimensions_of_quality.jpg"/>
          <p:cNvPicPr>
            <a:picLocks noChangeAspect="1"/>
          </p:cNvPicPr>
          <p:nvPr/>
        </p:nvPicPr>
        <p:blipFill>
          <a:blip r:embed="rId2" cstate="print"/>
          <a:stretch>
            <a:fillRect/>
          </a:stretch>
        </p:blipFill>
        <p:spPr>
          <a:xfrm>
            <a:off x="5334000" y="4114800"/>
            <a:ext cx="3445652" cy="227380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85800" y="457200"/>
            <a:ext cx="8001000" cy="5791200"/>
          </a:xfrm>
        </p:spPr>
        <p:txBody>
          <a:bodyPr>
            <a:normAutofit lnSpcReduction="10000"/>
          </a:bodyPr>
          <a:lstStyle/>
          <a:p>
            <a:endParaRPr lang="en-US" dirty="0"/>
          </a:p>
          <a:p>
            <a:r>
              <a:rPr lang="en-US" sz="4300" b="1" i="1" dirty="0">
                <a:solidFill>
                  <a:srgbClr val="FF0000"/>
                </a:solidFill>
              </a:rPr>
              <a:t>W. Edward Deming, </a:t>
            </a:r>
          </a:p>
          <a:p>
            <a:pPr>
              <a:buNone/>
            </a:pPr>
            <a:endParaRPr lang="en-US" sz="3200" b="1" i="1" dirty="0"/>
          </a:p>
          <a:p>
            <a:pPr>
              <a:buFont typeface="Wingdings" pitchFamily="2" charset="2"/>
              <a:buChar char="q"/>
            </a:pPr>
            <a:r>
              <a:rPr lang="en-US" sz="4400" b="1" dirty="0">
                <a:solidFill>
                  <a:srgbClr val="002060"/>
                </a:solidFill>
              </a:rPr>
              <a:t>Create Constancy of Purpose </a:t>
            </a:r>
          </a:p>
          <a:p>
            <a:pPr>
              <a:buFont typeface="Wingdings" pitchFamily="2" charset="2"/>
              <a:buChar char="q"/>
            </a:pPr>
            <a:r>
              <a:rPr lang="en-US" sz="4400" b="1" dirty="0">
                <a:solidFill>
                  <a:srgbClr val="002060"/>
                </a:solidFill>
              </a:rPr>
              <a:t>Adopt the New Philosophy </a:t>
            </a:r>
          </a:p>
          <a:p>
            <a:pPr>
              <a:buFont typeface="Wingdings" pitchFamily="2" charset="2"/>
              <a:buChar char="q"/>
            </a:pPr>
            <a:r>
              <a:rPr lang="en-US" sz="4400" b="1" dirty="0">
                <a:solidFill>
                  <a:srgbClr val="002060"/>
                </a:solidFill>
              </a:rPr>
              <a:t>Cease Dependence on Mass Inspection </a:t>
            </a:r>
          </a:p>
          <a:p>
            <a:pPr>
              <a:buFont typeface="Wingdings" pitchFamily="2" charset="2"/>
              <a:buChar char="q"/>
            </a:pPr>
            <a:r>
              <a:rPr lang="en-US" sz="4400" b="1" dirty="0">
                <a:solidFill>
                  <a:srgbClr val="002060"/>
                </a:solidFill>
              </a:rPr>
              <a:t>End the Practice of Awarding Business on Price Tag Alone </a:t>
            </a:r>
          </a:p>
          <a:p>
            <a:pPr>
              <a:buFont typeface="Wingdings" pitchFamily="2" charset="2"/>
              <a:buChar char="q"/>
            </a:pPr>
            <a:endParaRPr lang="en-US" dirty="0"/>
          </a:p>
        </p:txBody>
      </p:sp>
      <p:pic>
        <p:nvPicPr>
          <p:cNvPr id="4" name="صورة 3" descr="88.jpe"/>
          <p:cNvPicPr>
            <a:picLocks noChangeAspect="1"/>
          </p:cNvPicPr>
          <p:nvPr/>
        </p:nvPicPr>
        <p:blipFill>
          <a:blip r:embed="rId2" cstate="print"/>
          <a:stretch>
            <a:fillRect/>
          </a:stretch>
        </p:blipFill>
        <p:spPr>
          <a:xfrm>
            <a:off x="6248400" y="304800"/>
            <a:ext cx="2466975" cy="184785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4800" y="381000"/>
            <a:ext cx="8382000" cy="5943600"/>
          </a:xfrm>
        </p:spPr>
        <p:txBody>
          <a:bodyPr>
            <a:normAutofit fontScale="92500" lnSpcReduction="10000"/>
          </a:bodyPr>
          <a:lstStyle/>
          <a:p>
            <a:endParaRPr lang="en-US" dirty="0"/>
          </a:p>
          <a:p>
            <a:endParaRPr lang="en-US" dirty="0"/>
          </a:p>
          <a:p>
            <a:pPr algn="just"/>
            <a:r>
              <a:rPr lang="en-US" sz="4000" b="1" dirty="0"/>
              <a:t>Constantly and Forever Improve the System of Production and Service </a:t>
            </a:r>
          </a:p>
          <a:p>
            <a:pPr algn="just"/>
            <a:r>
              <a:rPr lang="en-US" sz="4000" b="1" dirty="0"/>
              <a:t>Institute Modern Methods of Training on the Job </a:t>
            </a:r>
          </a:p>
          <a:p>
            <a:pPr algn="just"/>
            <a:r>
              <a:rPr lang="en-US" sz="4000" b="1" dirty="0"/>
              <a:t>Institute Modern Methods of Leadership </a:t>
            </a:r>
          </a:p>
          <a:p>
            <a:pPr algn="just"/>
            <a:r>
              <a:rPr lang="en-US" sz="4000" b="1" dirty="0"/>
              <a:t>Drive Out Fear </a:t>
            </a:r>
          </a:p>
          <a:p>
            <a:pPr algn="just"/>
            <a:r>
              <a:rPr lang="en-US" sz="4000" b="1" dirty="0"/>
              <a:t>Break Down Barriers Between Staff Areas/Departments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The </a:t>
            </a:r>
            <a:r>
              <a:rPr lang="en-US" dirty="0" err="1"/>
              <a:t>Juran</a:t>
            </a:r>
            <a:r>
              <a:rPr lang="en-US" dirty="0"/>
              <a:t> Trilogy</a:t>
            </a:r>
            <a:endParaRPr lang="ar-SA" dirty="0"/>
          </a:p>
        </p:txBody>
      </p:sp>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90800" y="2286000"/>
            <a:ext cx="3657600" cy="3657600"/>
          </a:xfrm>
        </p:spPr>
      </p:pic>
    </p:spTree>
    <p:extLst>
      <p:ext uri="{BB962C8B-B14F-4D97-AF65-F5344CB8AC3E}">
        <p14:creationId xmlns:p14="http://schemas.microsoft.com/office/powerpoint/2010/main" val="431888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381000"/>
            <a:ext cx="8305800" cy="6019800"/>
          </a:xfrm>
        </p:spPr>
        <p:txBody>
          <a:bodyPr>
            <a:normAutofit fontScale="92500" lnSpcReduction="10000"/>
          </a:bodyPr>
          <a:lstStyle/>
          <a:p>
            <a:endParaRPr lang="en-US" dirty="0"/>
          </a:p>
          <a:p>
            <a:endParaRPr lang="en-US" dirty="0"/>
          </a:p>
          <a:p>
            <a:pPr algn="just"/>
            <a:r>
              <a:rPr lang="en-US" sz="3600" b="1" dirty="0">
                <a:solidFill>
                  <a:srgbClr val="002060"/>
                </a:solidFill>
              </a:rPr>
              <a:t>Eliminate Numerical Goals for the Work Force </a:t>
            </a:r>
          </a:p>
          <a:p>
            <a:pPr algn="just"/>
            <a:r>
              <a:rPr lang="en-US" sz="3600" b="1" dirty="0">
                <a:solidFill>
                  <a:srgbClr val="002060"/>
                </a:solidFill>
              </a:rPr>
              <a:t>Eliminate Work Standards and Numerical Quotas </a:t>
            </a:r>
          </a:p>
          <a:p>
            <a:pPr algn="just"/>
            <a:r>
              <a:rPr lang="en-US" sz="3600" b="1" dirty="0">
                <a:solidFill>
                  <a:srgbClr val="002060"/>
                </a:solidFill>
              </a:rPr>
              <a:t>Remove Barriers That Hinder the Hourly Worker </a:t>
            </a:r>
          </a:p>
          <a:p>
            <a:pPr algn="just"/>
            <a:r>
              <a:rPr lang="en-US" sz="3600" b="1" dirty="0">
                <a:solidFill>
                  <a:srgbClr val="002060"/>
                </a:solidFill>
              </a:rPr>
              <a:t>Institute a Vigorous Program of Education and Self Improvement </a:t>
            </a:r>
          </a:p>
          <a:p>
            <a:pPr algn="just"/>
            <a:r>
              <a:rPr lang="en-US" sz="3600" b="1" dirty="0">
                <a:solidFill>
                  <a:srgbClr val="002060"/>
                </a:solidFill>
              </a:rPr>
              <a:t>Create a Structure in Top Management That Will Push Every Day on the Above 13 Points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normAutofit fontScale="90000"/>
          </a:bodyPr>
          <a:lstStyle/>
          <a:p>
            <a:br>
              <a:rPr lang="en-US" b="1" dirty="0"/>
            </a:br>
            <a:r>
              <a:rPr lang="en-US" b="1" i="1" dirty="0"/>
              <a:t>Deming’s 7 Deadly Sins </a:t>
            </a:r>
            <a:endParaRPr lang="en-US" b="1" dirty="0"/>
          </a:p>
        </p:txBody>
      </p:sp>
      <p:sp>
        <p:nvSpPr>
          <p:cNvPr id="3" name="عنصر نائب للمحتوى 2"/>
          <p:cNvSpPr>
            <a:spLocks noGrp="1"/>
          </p:cNvSpPr>
          <p:nvPr>
            <p:ph sz="quarter" idx="1"/>
          </p:nvPr>
        </p:nvSpPr>
        <p:spPr>
          <a:xfrm>
            <a:off x="381000" y="1447800"/>
            <a:ext cx="8458200" cy="5181600"/>
          </a:xfrm>
          <a:solidFill>
            <a:schemeClr val="bg1">
              <a:lumMod val="95000"/>
            </a:schemeClr>
          </a:solidFill>
        </p:spPr>
        <p:txBody>
          <a:bodyPr>
            <a:normAutofit fontScale="47500" lnSpcReduction="20000"/>
          </a:bodyPr>
          <a:lstStyle/>
          <a:p>
            <a:endParaRPr lang="en-US" dirty="0"/>
          </a:p>
          <a:p>
            <a:endParaRPr lang="en-US" dirty="0"/>
          </a:p>
          <a:p>
            <a:endParaRPr lang="en-US" dirty="0"/>
          </a:p>
          <a:p>
            <a:r>
              <a:rPr lang="en-US" sz="6500" b="1" dirty="0">
                <a:solidFill>
                  <a:srgbClr val="FF0000"/>
                </a:solidFill>
              </a:rPr>
              <a:t>1.Lack of consistency of purpose </a:t>
            </a:r>
          </a:p>
          <a:p>
            <a:r>
              <a:rPr lang="en-US" sz="6500" b="1" dirty="0">
                <a:solidFill>
                  <a:srgbClr val="FF0000"/>
                </a:solidFill>
              </a:rPr>
              <a:t>2.Emphasis on short-term profits </a:t>
            </a:r>
          </a:p>
          <a:p>
            <a:r>
              <a:rPr lang="en-US" sz="6500" b="1" dirty="0">
                <a:solidFill>
                  <a:srgbClr val="FF0000"/>
                </a:solidFill>
              </a:rPr>
              <a:t>3.Reviews, appraisals and evaluations based on objectives without providing methods or resources to accomplish them </a:t>
            </a:r>
          </a:p>
          <a:p>
            <a:r>
              <a:rPr lang="en-US" sz="6500" b="1" dirty="0">
                <a:solidFill>
                  <a:srgbClr val="FF0000"/>
                </a:solidFill>
              </a:rPr>
              <a:t>4.Job hopping by managers </a:t>
            </a:r>
          </a:p>
          <a:p>
            <a:r>
              <a:rPr lang="en-US" sz="6500" b="1" dirty="0">
                <a:solidFill>
                  <a:srgbClr val="FF0000"/>
                </a:solidFill>
              </a:rPr>
              <a:t>5.Using only “visible” data in decision making </a:t>
            </a:r>
          </a:p>
          <a:p>
            <a:r>
              <a:rPr lang="en-US" sz="6500" b="1" dirty="0">
                <a:solidFill>
                  <a:srgbClr val="FF0000"/>
                </a:solidFill>
              </a:rPr>
              <a:t>6.Excessive medical costs </a:t>
            </a:r>
          </a:p>
          <a:p>
            <a:r>
              <a:rPr lang="en-US" sz="6500" b="1" dirty="0">
                <a:solidFill>
                  <a:srgbClr val="FF0000"/>
                </a:solidFill>
              </a:rPr>
              <a:t>7.Excessive costs of liability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74638"/>
            <a:ext cx="8305800" cy="1143000"/>
          </a:xfrm>
          <a:solidFill>
            <a:srgbClr val="FFFF00"/>
          </a:solidFill>
        </p:spPr>
        <p:txBody>
          <a:bodyPr>
            <a:noAutofit/>
          </a:bodyPr>
          <a:lstStyle/>
          <a:p>
            <a:pPr algn="ctr"/>
            <a:br>
              <a:rPr lang="en-US" sz="4800" dirty="0"/>
            </a:br>
            <a:r>
              <a:rPr lang="en-US" sz="4800" b="1" i="1" dirty="0"/>
              <a:t>Joseph </a:t>
            </a:r>
            <a:r>
              <a:rPr lang="en-US" sz="4800" b="1" i="1" dirty="0" err="1"/>
              <a:t>Juran</a:t>
            </a:r>
            <a:r>
              <a:rPr lang="en-US" sz="4800" b="1" i="1" dirty="0"/>
              <a:t> </a:t>
            </a:r>
            <a:endParaRPr lang="en-US" sz="4800" dirty="0"/>
          </a:p>
        </p:txBody>
      </p:sp>
      <p:sp>
        <p:nvSpPr>
          <p:cNvPr id="3" name="عنصر نائب للمحتوى 2"/>
          <p:cNvSpPr>
            <a:spLocks noGrp="1"/>
          </p:cNvSpPr>
          <p:nvPr>
            <p:ph sz="quarter" idx="1"/>
          </p:nvPr>
        </p:nvSpPr>
        <p:spPr>
          <a:xfrm>
            <a:off x="533400" y="1447800"/>
            <a:ext cx="8153400" cy="4572000"/>
          </a:xfrm>
        </p:spPr>
        <p:txBody>
          <a:bodyPr>
            <a:normAutofit/>
          </a:bodyPr>
          <a:lstStyle/>
          <a:p>
            <a:endParaRPr lang="en-US" dirty="0"/>
          </a:p>
          <a:p>
            <a:pPr algn="just">
              <a:buNone/>
            </a:pPr>
            <a:r>
              <a:rPr lang="en-US" sz="4000" dirty="0"/>
              <a:t>1. Quality Control and Control Sequence; </a:t>
            </a:r>
          </a:p>
          <a:p>
            <a:pPr algn="just">
              <a:buNone/>
            </a:pPr>
            <a:r>
              <a:rPr lang="en-US" sz="4000" dirty="0"/>
              <a:t>"the process through which we measure actual quality performance, compare it with standard, and act on the difference.” </a:t>
            </a:r>
          </a:p>
          <a:p>
            <a:pPr algn="just">
              <a:buNone/>
            </a:pPr>
            <a:r>
              <a:rPr lang="en-US" sz="4000" dirty="0"/>
              <a:t>i.e. working on sporadic problems or special causes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457200"/>
            <a:ext cx="8305800" cy="6019800"/>
          </a:xfrm>
        </p:spPr>
        <p:txBody>
          <a:bodyPr/>
          <a:lstStyle/>
          <a:p>
            <a:endParaRPr lang="en-US" dirty="0"/>
          </a:p>
          <a:p>
            <a:r>
              <a:rPr lang="en-US" sz="3200" dirty="0"/>
              <a:t>2. Quality Improvement and the Breakthrough Sequence; </a:t>
            </a:r>
          </a:p>
          <a:p>
            <a:r>
              <a:rPr lang="en-US" sz="3200" dirty="0"/>
              <a:t>"Universal Process for Quality Improvement." The steps are: </a:t>
            </a:r>
          </a:p>
          <a:p>
            <a:r>
              <a:rPr lang="en-US" sz="3200" dirty="0"/>
              <a:t>a. Study the symptoms, </a:t>
            </a:r>
          </a:p>
          <a:p>
            <a:r>
              <a:rPr lang="en-US" sz="3200" dirty="0"/>
              <a:t>b. Diagnose the causes, and </a:t>
            </a:r>
          </a:p>
          <a:p>
            <a:r>
              <a:rPr lang="en-US" sz="3200" dirty="0"/>
              <a:t>c. Apply remedies. </a:t>
            </a:r>
          </a:p>
          <a:p>
            <a:r>
              <a:rPr lang="en-US" sz="3200" dirty="0"/>
              <a:t>i.e. work on chronic problems or common causes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381000"/>
            <a:ext cx="8153400" cy="6019800"/>
          </a:xfrm>
        </p:spPr>
        <p:txBody>
          <a:bodyPr>
            <a:normAutofit/>
          </a:bodyPr>
          <a:lstStyle/>
          <a:p>
            <a:pPr algn="just"/>
            <a:r>
              <a:rPr lang="en-US" sz="4000" dirty="0"/>
              <a:t>Quality Planning and the Annual Quality Program; </a:t>
            </a:r>
          </a:p>
          <a:p>
            <a:pPr algn="just"/>
            <a:r>
              <a:rPr lang="en-US" sz="4000" dirty="0"/>
              <a:t> Project-by-project improvement (selection should be based on return-on-investment “ROI” calculation) </a:t>
            </a:r>
          </a:p>
          <a:p>
            <a:pPr algn="just"/>
            <a:r>
              <a:rPr lang="en-US" sz="4000" dirty="0"/>
              <a:t> Institutionalize continual quality improvement </a:t>
            </a:r>
          </a:p>
          <a:p>
            <a:pPr algn="just"/>
            <a:r>
              <a:rPr lang="en-US" sz="4000" dirty="0"/>
              <a:t>Top management active involvement </a:t>
            </a:r>
          </a:p>
          <a:p>
            <a:endParaRPr lang="en-US" dirty="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normAutofit fontScale="90000"/>
          </a:bodyPr>
          <a:lstStyle/>
          <a:p>
            <a:br>
              <a:rPr lang="en-US" dirty="0"/>
            </a:br>
            <a:r>
              <a:rPr lang="en-US" b="1" i="1" dirty="0"/>
              <a:t>Philip B. Crosby </a:t>
            </a:r>
            <a:endParaRPr lang="en-US" dirty="0"/>
          </a:p>
        </p:txBody>
      </p:sp>
      <p:sp>
        <p:nvSpPr>
          <p:cNvPr id="3" name="عنصر نائب للمحتوى 2"/>
          <p:cNvSpPr>
            <a:spLocks noGrp="1"/>
          </p:cNvSpPr>
          <p:nvPr>
            <p:ph sz="quarter" idx="1"/>
          </p:nvPr>
        </p:nvSpPr>
        <p:spPr/>
        <p:txBody>
          <a:bodyPr>
            <a:normAutofit lnSpcReduction="10000"/>
          </a:bodyPr>
          <a:lstStyle/>
          <a:p>
            <a:pPr>
              <a:buNone/>
            </a:pPr>
            <a:endParaRPr lang="en-US" dirty="0"/>
          </a:p>
          <a:p>
            <a:r>
              <a:rPr lang="en-US" sz="4000" dirty="0"/>
              <a:t>Management Commitment </a:t>
            </a:r>
          </a:p>
          <a:p>
            <a:r>
              <a:rPr lang="en-US" sz="4000" dirty="0"/>
              <a:t>•Quality Improvement Team </a:t>
            </a:r>
          </a:p>
          <a:p>
            <a:r>
              <a:rPr lang="en-US" sz="4000" dirty="0"/>
              <a:t>•Quality Measurement </a:t>
            </a:r>
          </a:p>
          <a:p>
            <a:r>
              <a:rPr lang="en-US" sz="4000" dirty="0"/>
              <a:t>•Cost of Quality Evaluation </a:t>
            </a:r>
          </a:p>
          <a:p>
            <a:r>
              <a:rPr lang="en-US" sz="4000" dirty="0"/>
              <a:t>•Quality Awareness </a:t>
            </a:r>
          </a:p>
          <a:p>
            <a:r>
              <a:rPr lang="en-US" sz="4000" dirty="0"/>
              <a:t>•Corrective Action </a:t>
            </a:r>
          </a:p>
          <a:p>
            <a:endParaRPr lang="en-US" dirty="0"/>
          </a:p>
          <a:p>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533400"/>
            <a:ext cx="8153400" cy="5486400"/>
          </a:xfrm>
        </p:spPr>
        <p:txBody>
          <a:bodyPr>
            <a:normAutofit lnSpcReduction="10000"/>
          </a:bodyPr>
          <a:lstStyle/>
          <a:p>
            <a:endParaRPr lang="en-US" dirty="0"/>
          </a:p>
          <a:p>
            <a:r>
              <a:rPr lang="en-US" sz="4000" dirty="0"/>
              <a:t>Zero Defects Planning </a:t>
            </a:r>
          </a:p>
          <a:p>
            <a:r>
              <a:rPr lang="en-US" sz="4000" dirty="0"/>
              <a:t>•Quality Education </a:t>
            </a:r>
          </a:p>
          <a:p>
            <a:r>
              <a:rPr lang="en-US" sz="4000" dirty="0"/>
              <a:t>•Zero Defects Day </a:t>
            </a:r>
          </a:p>
          <a:p>
            <a:r>
              <a:rPr lang="en-US" sz="4000" dirty="0"/>
              <a:t>•Goal Setting </a:t>
            </a:r>
          </a:p>
          <a:p>
            <a:r>
              <a:rPr lang="en-US" sz="4000" dirty="0"/>
              <a:t>•Error Cause Removal </a:t>
            </a:r>
          </a:p>
          <a:p>
            <a:r>
              <a:rPr lang="en-US" sz="4000" dirty="0"/>
              <a:t>•Recognition </a:t>
            </a:r>
          </a:p>
          <a:p>
            <a:r>
              <a:rPr lang="en-US" sz="4000" dirty="0"/>
              <a:t>•Quality Council </a:t>
            </a:r>
          </a:p>
          <a:p>
            <a:r>
              <a:rPr lang="en-US" sz="4000" dirty="0"/>
              <a:t>•Do It Over Again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04800"/>
            <a:ext cx="7772400" cy="1143000"/>
          </a:xfrm>
          <a:solidFill>
            <a:srgbClr val="FFFF00"/>
          </a:solidFill>
        </p:spPr>
        <p:txBody>
          <a:bodyPr>
            <a:normAutofit fontScale="90000"/>
          </a:bodyPr>
          <a:lstStyle/>
          <a:p>
            <a:r>
              <a:rPr lang="en-US" b="1" i="1" dirty="0"/>
              <a:t>Quality Principles - In General </a:t>
            </a:r>
            <a:br>
              <a:rPr lang="en-US" b="1" i="1" dirty="0"/>
            </a:br>
            <a:endParaRPr lang="en-US" dirty="0"/>
          </a:p>
        </p:txBody>
      </p:sp>
      <p:sp>
        <p:nvSpPr>
          <p:cNvPr id="3" name="عنصر نائب للمحتوى 2"/>
          <p:cNvSpPr>
            <a:spLocks noGrp="1"/>
          </p:cNvSpPr>
          <p:nvPr>
            <p:ph sz="quarter" idx="1"/>
          </p:nvPr>
        </p:nvSpPr>
        <p:spPr>
          <a:xfrm>
            <a:off x="228600" y="1447800"/>
            <a:ext cx="8458200" cy="4572000"/>
          </a:xfrm>
        </p:spPr>
        <p:txBody>
          <a:bodyPr>
            <a:normAutofit lnSpcReduction="10000"/>
          </a:bodyPr>
          <a:lstStyle/>
          <a:p>
            <a:endParaRPr lang="en-US" dirty="0"/>
          </a:p>
          <a:p>
            <a:r>
              <a:rPr lang="en-US" dirty="0"/>
              <a:t>•Leadership </a:t>
            </a:r>
          </a:p>
          <a:p>
            <a:r>
              <a:rPr lang="en-US" dirty="0"/>
              <a:t>•Commitment </a:t>
            </a:r>
          </a:p>
          <a:p>
            <a:r>
              <a:rPr lang="en-US" dirty="0"/>
              <a:t>•Customer Focus </a:t>
            </a:r>
          </a:p>
          <a:p>
            <a:r>
              <a:rPr lang="en-US" dirty="0"/>
              <a:t>•Process Oriented Improvement </a:t>
            </a:r>
          </a:p>
          <a:p>
            <a:r>
              <a:rPr lang="en-US" dirty="0"/>
              <a:t>•System-</a:t>
            </a:r>
            <a:r>
              <a:rPr lang="en-US" dirty="0" err="1"/>
              <a:t>ness</a:t>
            </a:r>
            <a:r>
              <a:rPr lang="en-US" dirty="0"/>
              <a:t> </a:t>
            </a:r>
          </a:p>
          <a:p>
            <a:r>
              <a:rPr lang="en-US" dirty="0"/>
              <a:t>•Participative Management </a:t>
            </a:r>
          </a:p>
          <a:p>
            <a:r>
              <a:rPr lang="en-US" dirty="0"/>
              <a:t>•Individual Responsibility </a:t>
            </a:r>
          </a:p>
          <a:p>
            <a:r>
              <a:rPr lang="en-US" dirty="0"/>
              <a:t>•Employee Empowerment </a:t>
            </a:r>
          </a:p>
          <a:p>
            <a:r>
              <a:rPr lang="en-US" dirty="0"/>
              <a:t>•Variance Control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457200"/>
            <a:ext cx="7772400" cy="5562600"/>
          </a:xfrm>
        </p:spPr>
        <p:txBody>
          <a:bodyPr>
            <a:normAutofit fontScale="92500" lnSpcReduction="20000"/>
          </a:bodyPr>
          <a:lstStyle/>
          <a:p>
            <a:pPr>
              <a:buNone/>
            </a:pPr>
            <a:endParaRPr lang="en-US" dirty="0"/>
          </a:p>
          <a:p>
            <a:r>
              <a:rPr lang="en-US" sz="4000" dirty="0"/>
              <a:t>Proactive Intervention </a:t>
            </a:r>
          </a:p>
          <a:p>
            <a:r>
              <a:rPr lang="en-US" sz="4000" dirty="0"/>
              <a:t>A Process not a Program </a:t>
            </a:r>
          </a:p>
          <a:p>
            <a:r>
              <a:rPr lang="en-US" sz="4000" dirty="0"/>
              <a:t>Appraisal and Recognition </a:t>
            </a:r>
          </a:p>
          <a:p>
            <a:r>
              <a:rPr lang="en-US" sz="4000" dirty="0"/>
              <a:t>Data Driven </a:t>
            </a:r>
          </a:p>
          <a:p>
            <a:r>
              <a:rPr lang="en-US" sz="4000" dirty="0"/>
              <a:t>Teamwork </a:t>
            </a:r>
          </a:p>
          <a:p>
            <a:r>
              <a:rPr lang="en-US" sz="4000" dirty="0"/>
              <a:t>Inter-disciplinary </a:t>
            </a:r>
          </a:p>
          <a:p>
            <a:r>
              <a:rPr lang="en-US" sz="4000" dirty="0"/>
              <a:t>Education and Training </a:t>
            </a:r>
          </a:p>
          <a:p>
            <a:r>
              <a:rPr lang="en-US" sz="4000" dirty="0"/>
              <a:t>Preventive Management </a:t>
            </a:r>
          </a:p>
          <a:p>
            <a:r>
              <a:rPr lang="en-US" sz="4000" dirty="0"/>
              <a:t>Benchmarking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304800"/>
            <a:ext cx="8153400" cy="5943600"/>
          </a:xfrm>
        </p:spPr>
        <p:txBody>
          <a:bodyPr/>
          <a:lstStyle/>
          <a:p>
            <a:endParaRPr lang="en-US" dirty="0"/>
          </a:p>
          <a:p>
            <a:r>
              <a:rPr lang="en-US" sz="4400" b="1" i="1" dirty="0">
                <a:solidFill>
                  <a:srgbClr val="FF0000"/>
                </a:solidFill>
              </a:rPr>
              <a:t>The Quality Philosophy Questions to ask yourself: </a:t>
            </a:r>
          </a:p>
          <a:p>
            <a:r>
              <a:rPr lang="en-US" sz="4400" dirty="0"/>
              <a:t>Where am I? </a:t>
            </a:r>
          </a:p>
          <a:p>
            <a:r>
              <a:rPr lang="en-US" sz="4400" dirty="0"/>
              <a:t>Where should I be to meet my customer’s requirements? </a:t>
            </a:r>
          </a:p>
          <a:p>
            <a:r>
              <a:rPr lang="en-US" sz="4400" dirty="0"/>
              <a:t>How will I get there?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609600"/>
            <a:ext cx="8229600" cy="5867400"/>
          </a:xfrm>
          <a:prstGeom prst="rect">
            <a:avLst/>
          </a:prstGeom>
        </p:spPr>
      </p:pic>
    </p:spTree>
    <p:extLst>
      <p:ext uri="{BB962C8B-B14F-4D97-AF65-F5344CB8AC3E}">
        <p14:creationId xmlns:p14="http://schemas.microsoft.com/office/powerpoint/2010/main" val="1983333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ctr">
              <a:buNone/>
            </a:pPr>
            <a:endParaRPr lang="en-US" sz="7200" dirty="0"/>
          </a:p>
          <a:p>
            <a:pPr algn="ctr">
              <a:buNone/>
            </a:pPr>
            <a:r>
              <a:rPr lang="en-US" sz="7200" b="1" dirty="0">
                <a:solidFill>
                  <a:srgbClr val="FF0000"/>
                </a:solidFill>
              </a:rPr>
              <a:t>OUR journey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descr="20140427_100429.jpg"/>
          <p:cNvPicPr>
            <a:picLocks noGrp="1" noChangeAspect="1"/>
          </p:cNvPicPr>
          <p:nvPr>
            <p:ph sz="quarter" idx="1"/>
          </p:nvPr>
        </p:nvPicPr>
        <p:blipFill>
          <a:blip r:embed="rId2" cstate="print"/>
          <a:stretch>
            <a:fillRect/>
          </a:stretch>
        </p:blipFill>
        <p:spPr>
          <a:xfrm>
            <a:off x="228600" y="228600"/>
            <a:ext cx="8534400" cy="62484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0140427_101348.jpg"/>
          <p:cNvPicPr>
            <a:picLocks noGrp="1" noChangeAspect="1"/>
          </p:cNvPicPr>
          <p:nvPr>
            <p:ph sz="quarter" idx="1"/>
          </p:nvPr>
        </p:nvPicPr>
        <p:blipFill>
          <a:blip r:embed="rId2" cstate="print"/>
          <a:stretch>
            <a:fillRect/>
          </a:stretch>
        </p:blipFill>
        <p:spPr>
          <a:xfrm>
            <a:off x="228600" y="304800"/>
            <a:ext cx="8610600" cy="62484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0140427_101514.jpg"/>
          <p:cNvPicPr>
            <a:picLocks noGrp="1" noChangeAspect="1"/>
          </p:cNvPicPr>
          <p:nvPr>
            <p:ph sz="quarter" idx="1"/>
          </p:nvPr>
        </p:nvPicPr>
        <p:blipFill>
          <a:blip r:embed="rId2" cstate="print"/>
          <a:stretch>
            <a:fillRect/>
          </a:stretch>
        </p:blipFill>
        <p:spPr>
          <a:xfrm>
            <a:off x="381000" y="304800"/>
            <a:ext cx="8305800" cy="622935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im456ages.jpe"/>
          <p:cNvPicPr>
            <a:picLocks noGrp="1" noChangeAspect="1"/>
          </p:cNvPicPr>
          <p:nvPr>
            <p:ph sz="quarter" idx="1"/>
          </p:nvPr>
        </p:nvPicPr>
        <p:blipFill>
          <a:blip r:embed="rId2" cstate="print"/>
          <a:stretch>
            <a:fillRect/>
          </a:stretch>
        </p:blipFill>
        <p:spPr>
          <a:xfrm>
            <a:off x="457200" y="533400"/>
            <a:ext cx="8140148" cy="54864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1391361_812976482132121_8861611049073954020_n.jpg"/>
          <p:cNvPicPr>
            <a:picLocks noGrp="1" noChangeAspect="1"/>
          </p:cNvPicPr>
          <p:nvPr>
            <p:ph sz="quarter" idx="1"/>
          </p:nvPr>
        </p:nvPicPr>
        <p:blipFill>
          <a:blip r:embed="rId2" cstate="print"/>
          <a:stretch>
            <a:fillRect/>
          </a:stretch>
        </p:blipFill>
        <p:spPr>
          <a:xfrm>
            <a:off x="304800" y="381000"/>
            <a:ext cx="3429000" cy="4437681"/>
          </a:xfrm>
        </p:spPr>
      </p:pic>
      <p:pic>
        <p:nvPicPr>
          <p:cNvPr id="5" name="صورة 4" descr="BERWIK.jpe"/>
          <p:cNvPicPr>
            <a:picLocks noChangeAspect="1"/>
          </p:cNvPicPr>
          <p:nvPr/>
        </p:nvPicPr>
        <p:blipFill>
          <a:blip r:embed="rId3" cstate="print"/>
          <a:stretch>
            <a:fillRect/>
          </a:stretch>
        </p:blipFill>
        <p:spPr>
          <a:xfrm>
            <a:off x="4953000" y="3200400"/>
            <a:ext cx="3946072" cy="22098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quality-assurance-performance-improvement-12-steps-to-excellence-17-638.jpg"/>
          <p:cNvPicPr>
            <a:picLocks noGrp="1" noChangeAspect="1"/>
          </p:cNvPicPr>
          <p:nvPr>
            <p:ph sz="quarter" idx="1"/>
          </p:nvPr>
        </p:nvPicPr>
        <p:blipFill>
          <a:blip r:embed="rId2" cstate="print"/>
          <a:stretch>
            <a:fillRect/>
          </a:stretch>
        </p:blipFill>
        <p:spPr>
          <a:xfrm>
            <a:off x="304800" y="228600"/>
            <a:ext cx="8610600" cy="62484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2600" y="228600"/>
            <a:ext cx="5181600" cy="6248400"/>
          </a:xfrm>
        </p:spPr>
      </p:pic>
    </p:spTree>
    <p:extLst>
      <p:ext uri="{BB962C8B-B14F-4D97-AF65-F5344CB8AC3E}">
        <p14:creationId xmlns:p14="http://schemas.microsoft.com/office/powerpoint/2010/main" val="3189199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pPr algn="just"/>
            <a:r>
              <a:rPr lang="en-US" i="1" dirty="0"/>
              <a:t>Crossing the Quality Chasm</a:t>
            </a:r>
            <a:r>
              <a:rPr lang="en-US" dirty="0"/>
              <a:t> identifies and recommends improvements in six dimensions of health care in the U.S.: patient safety, care effectiveness, patient-centeredness, timeliness, care efficiency, and equity. </a:t>
            </a:r>
            <a:endParaRPr lang="ar-SA" dirty="0"/>
          </a:p>
        </p:txBody>
      </p:sp>
    </p:spTree>
    <p:extLst>
      <p:ext uri="{BB962C8B-B14F-4D97-AF65-F5344CB8AC3E}">
        <p14:creationId xmlns:p14="http://schemas.microsoft.com/office/powerpoint/2010/main" val="4148569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sz="quarter" idx="1"/>
          </p:nvPr>
        </p:nvSpPr>
        <p:spPr>
          <a:xfrm>
            <a:off x="228600" y="381000"/>
            <a:ext cx="8458200" cy="6324600"/>
          </a:xfrm>
        </p:spPr>
        <p:txBody>
          <a:bodyPr>
            <a:normAutofit fontScale="85000" lnSpcReduction="20000"/>
          </a:bodyPr>
          <a:lstStyle/>
          <a:p>
            <a:r>
              <a:rPr lang="en-US" b="1" dirty="0">
                <a:solidFill>
                  <a:srgbClr val="FF0000"/>
                </a:solidFill>
              </a:rPr>
              <a:t>Six Domains of Health Care Quality</a:t>
            </a:r>
          </a:p>
          <a:p>
            <a:pPr algn="just"/>
            <a:r>
              <a:rPr lang="en-US" dirty="0"/>
              <a:t>A handful of analytic frameworks for quality assessment have guided measure development initiatives in the public and private sectors. One of the most influential is the framework put forth by the Institute of Medicine (IOM), which includes the following six aims for the health care system.</a:t>
            </a:r>
            <a:r>
              <a:rPr lang="en-US" u="sng" baseline="30000" dirty="0">
                <a:hlinkClick r:id="rId2"/>
              </a:rPr>
              <a:t>[1]</a:t>
            </a:r>
            <a:endParaRPr lang="en-US" dirty="0"/>
          </a:p>
          <a:p>
            <a:pPr algn="just"/>
            <a:r>
              <a:rPr lang="en-US" b="1" dirty="0"/>
              <a:t>Safe</a:t>
            </a:r>
            <a:r>
              <a:rPr lang="en-US" dirty="0"/>
              <a:t>: Avoiding harm to patients from the care that is intended to help them.</a:t>
            </a:r>
          </a:p>
          <a:p>
            <a:pPr algn="just"/>
            <a:r>
              <a:rPr lang="en-US" b="1" dirty="0"/>
              <a:t>Effective</a:t>
            </a:r>
            <a:r>
              <a:rPr lang="en-US" dirty="0"/>
              <a:t>: Providing services based on scientific knowledge to all who could benefit and refraining from providing services to those not likely to benefit (avoiding underuse and misuse, respectively).</a:t>
            </a:r>
          </a:p>
          <a:p>
            <a:pPr algn="just"/>
            <a:r>
              <a:rPr lang="en-US" b="1" dirty="0"/>
              <a:t>Patient-centered</a:t>
            </a:r>
            <a:r>
              <a:rPr lang="en-US" dirty="0"/>
              <a:t>: Providing care that is respectful of and responsive to individual patient preferences, needs, and values and ensuring that patient values guide all clinical decisions.</a:t>
            </a:r>
          </a:p>
          <a:p>
            <a:pPr algn="just"/>
            <a:r>
              <a:rPr lang="en-US" b="1" dirty="0"/>
              <a:t>Timely</a:t>
            </a:r>
            <a:r>
              <a:rPr lang="en-US" dirty="0"/>
              <a:t>: Reducing waits and sometimes harmful delays for both those who receive and those who give care.</a:t>
            </a:r>
          </a:p>
          <a:p>
            <a:pPr algn="just"/>
            <a:r>
              <a:rPr lang="en-US" b="1" dirty="0"/>
              <a:t>Efficient</a:t>
            </a:r>
            <a:r>
              <a:rPr lang="en-US" dirty="0"/>
              <a:t>: Avoiding waste, including waste of equipment, supplies, ideas, and energy.</a:t>
            </a:r>
          </a:p>
          <a:p>
            <a:pPr algn="just"/>
            <a:r>
              <a:rPr lang="en-US" b="1" dirty="0"/>
              <a:t>Equitable</a:t>
            </a:r>
            <a:r>
              <a:rPr lang="en-US" dirty="0"/>
              <a:t>: Providing care that does not vary in quality because of personal characteristics such as gender, ethnicity, geographic location, and socioeconomic status.</a:t>
            </a:r>
          </a:p>
          <a:p>
            <a:endParaRPr lang="ar-SA" dirty="0"/>
          </a:p>
        </p:txBody>
      </p:sp>
    </p:spTree>
    <p:extLst>
      <p:ext uri="{BB962C8B-B14F-4D97-AF65-F5344CB8AC3E}">
        <p14:creationId xmlns:p14="http://schemas.microsoft.com/office/powerpoint/2010/main" val="278068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85800" y="762000"/>
            <a:ext cx="8001000" cy="5562600"/>
          </a:xfrm>
        </p:spPr>
        <p:txBody>
          <a:bodyPr>
            <a:normAutofit/>
          </a:bodyPr>
          <a:lstStyle/>
          <a:p>
            <a:pPr marL="0" indent="0" algn="just">
              <a:buNone/>
            </a:pPr>
            <a:endParaRPr lang="en-US" dirty="0">
              <a:solidFill>
                <a:srgbClr val="111111"/>
              </a:solidFill>
              <a:latin typeface="Open Sans"/>
            </a:endParaRPr>
          </a:p>
          <a:p>
            <a:pPr algn="just"/>
            <a:r>
              <a:rPr lang="en-US" dirty="0">
                <a:solidFill>
                  <a:srgbClr val="111111"/>
                </a:solidFill>
                <a:latin typeface="Open Sans"/>
              </a:rPr>
              <a:t>Juan Trilogy is a way to manage quality a improvement cycle aimed at reducing the cost of poor quality products/ services by planning quality into the whole process.</a:t>
            </a:r>
          </a:p>
          <a:p>
            <a:pPr algn="just"/>
            <a:endParaRPr lang="en-US" dirty="0">
              <a:solidFill>
                <a:srgbClr val="111111"/>
              </a:solidFill>
              <a:latin typeface="Open Sans"/>
            </a:endParaRPr>
          </a:p>
          <a:p>
            <a:pPr marL="0" indent="0" algn="just">
              <a:buNone/>
            </a:pPr>
            <a:endParaRPr lang="en-US" dirty="0">
              <a:solidFill>
                <a:srgbClr val="111111"/>
              </a:solidFill>
              <a:latin typeface="Open Sans"/>
            </a:endParaRPr>
          </a:p>
          <a:p>
            <a:pPr algn="just"/>
            <a:r>
              <a:rPr lang="en-US" dirty="0">
                <a:solidFill>
                  <a:srgbClr val="111111"/>
                </a:solidFill>
                <a:latin typeface="Open Sans"/>
              </a:rPr>
              <a:t> </a:t>
            </a:r>
            <a:r>
              <a:rPr lang="en-US" dirty="0" err="1">
                <a:solidFill>
                  <a:srgbClr val="111111"/>
                </a:solidFill>
                <a:latin typeface="Open Sans"/>
              </a:rPr>
              <a:t>Juran</a:t>
            </a:r>
            <a:r>
              <a:rPr lang="en-US" dirty="0">
                <a:solidFill>
                  <a:srgbClr val="111111"/>
                </a:solidFill>
                <a:latin typeface="Open Sans"/>
              </a:rPr>
              <a:t> sets out a process to enable you to focus on quality management and best practices to produce the best possible results for your customer.</a:t>
            </a:r>
            <a:endParaRPr lang="ar-SA" dirty="0">
              <a:solidFill>
                <a:srgbClr val="111111"/>
              </a:solidFill>
              <a:latin typeface="Open Sans"/>
            </a:endParaRPr>
          </a:p>
        </p:txBody>
      </p:sp>
    </p:spTree>
    <p:extLst>
      <p:ext uri="{BB962C8B-B14F-4D97-AF65-F5344CB8AC3E}">
        <p14:creationId xmlns:p14="http://schemas.microsoft.com/office/powerpoint/2010/main" val="11408126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381000"/>
            <a:ext cx="8229600" cy="6172200"/>
          </a:xfrm>
        </p:spPr>
        <p:txBody>
          <a:bodyPr/>
          <a:lstStyle/>
          <a:p>
            <a:pPr algn="just"/>
            <a:r>
              <a:rPr lang="en-US" dirty="0"/>
              <a:t>Crossing the Quality Chasm makes an urgent call for fundamental change to close the quality gap</a:t>
            </a:r>
          </a:p>
          <a:p>
            <a:pPr algn="just"/>
            <a:r>
              <a:rPr lang="en-US"/>
              <a:t>Analyzing health care organizations as complex systems, Crossing the Quality Chasm also documents the causes of the quality gap, identifies current practices that impede quality care, and explores how systems approaches can be used to implement change.</a:t>
            </a:r>
          </a:p>
          <a:p>
            <a:pPr marL="0" indent="0" algn="just">
              <a:buNone/>
            </a:pPr>
            <a:endParaRPr lang="ar-SA" dirty="0"/>
          </a:p>
        </p:txBody>
      </p:sp>
    </p:spTree>
    <p:extLst>
      <p:ext uri="{BB962C8B-B14F-4D97-AF65-F5344CB8AC3E}">
        <p14:creationId xmlns:p14="http://schemas.microsoft.com/office/powerpoint/2010/main" val="552231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809684">
            <a:off x="60101" y="2374974"/>
            <a:ext cx="8433252" cy="1569660"/>
          </a:xfrm>
          <a:prstGeom prst="rect">
            <a:avLst/>
          </a:prstGeom>
          <a:solidFill>
            <a:schemeClr val="accent1">
              <a:lumMod val="20000"/>
              <a:lumOff val="80000"/>
            </a:schemeClr>
          </a:solidFill>
        </p:spPr>
        <p:txBody>
          <a:bodyPr wrap="square">
            <a:spAutoFit/>
          </a:bodyPr>
          <a:lstStyle/>
          <a:p>
            <a:r>
              <a:rPr lang="en-US" sz="4800" dirty="0"/>
              <a:t>quality is a journey not a destination</a:t>
            </a:r>
          </a:p>
        </p:txBody>
      </p:sp>
      <p:pic>
        <p:nvPicPr>
          <p:cNvPr id="7" name="Picture 6" descr="imagesCADM5W24.jpg"/>
          <p:cNvPicPr>
            <a:picLocks noChangeAspect="1"/>
          </p:cNvPicPr>
          <p:nvPr/>
        </p:nvPicPr>
        <p:blipFill>
          <a:blip r:embed="rId2" cstate="print"/>
          <a:stretch>
            <a:fillRect/>
          </a:stretch>
        </p:blipFill>
        <p:spPr>
          <a:xfrm>
            <a:off x="228600" y="304800"/>
            <a:ext cx="2971800" cy="2819400"/>
          </a:xfrm>
          <a:prstGeom prst="rect">
            <a:avLst/>
          </a:prstGeom>
        </p:spPr>
      </p:pic>
      <p:pic>
        <p:nvPicPr>
          <p:cNvPr id="8" name="Picture 7" descr="imagesCAO0FKOD.jpg"/>
          <p:cNvPicPr>
            <a:picLocks noChangeAspect="1"/>
          </p:cNvPicPr>
          <p:nvPr/>
        </p:nvPicPr>
        <p:blipFill>
          <a:blip r:embed="rId3" cstate="print"/>
          <a:stretch>
            <a:fillRect/>
          </a:stretch>
        </p:blipFill>
        <p:spPr>
          <a:xfrm>
            <a:off x="4800600" y="3581400"/>
            <a:ext cx="4078574" cy="29695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3"/>
          <p:cNvSpPr>
            <a:spLocks noGrp="1"/>
          </p:cNvSpPr>
          <p:nvPr>
            <p:ph sz="quarter" idx="1"/>
          </p:nvPr>
        </p:nvSpPr>
        <p:spPr>
          <a:xfrm>
            <a:off x="381000" y="304800"/>
            <a:ext cx="8305800" cy="6172200"/>
          </a:xfrm>
        </p:spPr>
        <p:txBody>
          <a:bodyPr/>
          <a:lstStyle/>
          <a:p>
            <a:r>
              <a:rPr lang="en-US" b="1" dirty="0" err="1">
                <a:latin typeface="Poppins"/>
              </a:rPr>
              <a:t>Juran</a:t>
            </a:r>
            <a:r>
              <a:rPr lang="en-US" b="1" dirty="0">
                <a:latin typeface="Poppins"/>
              </a:rPr>
              <a:t> Trilogy Redefined Quality Management</a:t>
            </a:r>
          </a:p>
          <a:p>
            <a:pPr marL="0" indent="0">
              <a:buNone/>
            </a:pPr>
            <a:endParaRPr lang="en-US" dirty="0"/>
          </a:p>
          <a:p>
            <a:r>
              <a:rPr lang="en-US" dirty="0" err="1"/>
              <a:t>Juran</a:t>
            </a:r>
            <a:r>
              <a:rPr lang="en-US" dirty="0"/>
              <a:t> Trilogy, also known as Quality Trilogy was developed  by </a:t>
            </a:r>
            <a:r>
              <a:rPr lang="en-US" dirty="0" err="1">
                <a:hlinkClick r:id="rId2"/>
              </a:rPr>
              <a:t>Dr</a:t>
            </a:r>
            <a:r>
              <a:rPr lang="en-US" dirty="0">
                <a:hlinkClick r:id="rId2"/>
              </a:rPr>
              <a:t> Joseph M. </a:t>
            </a:r>
            <a:r>
              <a:rPr lang="en-US" dirty="0" err="1">
                <a:hlinkClick r:id="rId2"/>
              </a:rPr>
              <a:t>Juran</a:t>
            </a:r>
            <a:r>
              <a:rPr lang="en-US" dirty="0"/>
              <a:t>, a quality management expert also known as the </a:t>
            </a:r>
            <a:r>
              <a:rPr lang="en-US" dirty="0">
                <a:hlinkClick r:id="rId3"/>
              </a:rPr>
              <a:t>Architect of Quality</a:t>
            </a:r>
            <a:r>
              <a:rPr lang="en-US" dirty="0"/>
              <a:t>, after he published a autobiography by the same name. </a:t>
            </a:r>
          </a:p>
          <a:p>
            <a:r>
              <a:rPr lang="en-US" dirty="0"/>
              <a:t>He developed the framework  after he had worked in Japan in the 1950s and observed how the Japanese were focusing on quality not just productivity.</a:t>
            </a:r>
          </a:p>
          <a:p>
            <a:r>
              <a:rPr lang="en-US" dirty="0"/>
              <a:t> He believed that “</a:t>
            </a:r>
            <a:r>
              <a:rPr lang="en-US" i="1" dirty="0">
                <a:hlinkClick r:id="rId4"/>
              </a:rPr>
              <a:t>quality does not happen by accident</a:t>
            </a:r>
            <a:r>
              <a:rPr lang="en-US" dirty="0"/>
              <a:t>”</a:t>
            </a:r>
          </a:p>
          <a:p>
            <a:r>
              <a:rPr lang="en-US" dirty="0"/>
              <a:t>The Quality Trilogy is a project improvement cycle designed to improve the standard of goods by incorporating quality into the process.</a:t>
            </a:r>
          </a:p>
          <a:p>
            <a:r>
              <a:rPr lang="en-US" dirty="0"/>
              <a:t>“Quality means fitness for use” </a:t>
            </a:r>
            <a:r>
              <a:rPr lang="en-US" dirty="0">
                <a:hlinkClick r:id="rId5"/>
              </a:rPr>
              <a:t>Joseph M. </a:t>
            </a:r>
            <a:r>
              <a:rPr lang="en-US" dirty="0" err="1">
                <a:hlinkClick r:id="rId5"/>
              </a:rPr>
              <a:t>Juran</a:t>
            </a:r>
            <a:endParaRPr lang="en-US" dirty="0"/>
          </a:p>
          <a:p>
            <a:pPr marL="0" indent="0">
              <a:buNone/>
            </a:pPr>
            <a:endParaRPr lang="ar-SA" dirty="0"/>
          </a:p>
        </p:txBody>
      </p:sp>
    </p:spTree>
    <p:extLst>
      <p:ext uri="{BB962C8B-B14F-4D97-AF65-F5344CB8AC3E}">
        <p14:creationId xmlns:p14="http://schemas.microsoft.com/office/powerpoint/2010/main" val="1943611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951</TotalTime>
  <Words>3088</Words>
  <Application>Microsoft Macintosh PowerPoint</Application>
  <PresentationFormat>On-screen Show (4:3)</PresentationFormat>
  <Paragraphs>343</Paragraphs>
  <Slides>81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Book Antiqua</vt:lpstr>
      <vt:lpstr>Calibri</vt:lpstr>
      <vt:lpstr>Franklin Gothic Book</vt:lpstr>
      <vt:lpstr>Open Sans</vt:lpstr>
      <vt:lpstr>Perpetua</vt:lpstr>
      <vt:lpstr>Poppins</vt:lpstr>
      <vt:lpstr>Times New Roman</vt:lpstr>
      <vt:lpstr>Trebuchet MS</vt:lpstr>
      <vt:lpstr>Wingdings</vt:lpstr>
      <vt:lpstr>Wingdings 2</vt:lpstr>
      <vt:lpstr>Equity</vt:lpstr>
      <vt:lpstr>PowerPoint Presentation</vt:lpstr>
      <vt:lpstr>Definitions of Quality  </vt:lpstr>
      <vt:lpstr>PowerPoint Presentation</vt:lpstr>
      <vt:lpstr>PowerPoint Presentation</vt:lpstr>
      <vt:lpstr>Joseph Juran….continued</vt:lpstr>
      <vt:lpstr>               The Juran Trilogy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 Edwards Deming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Aspects of Quality</vt:lpstr>
      <vt:lpstr>PowerPoint Presentation</vt:lpstr>
      <vt:lpstr>Measurable Quality</vt:lpstr>
      <vt:lpstr>Perceptive Quality</vt:lpstr>
      <vt:lpstr>Appreciative Quality</vt:lpstr>
      <vt:lpstr>PowerPoint Presentation</vt:lpstr>
      <vt:lpstr>Key Dimensions of Quality Care/Performance</vt:lpstr>
      <vt:lpstr>PowerPoint Presentation</vt:lpstr>
      <vt:lpstr>Appropriateness </vt:lpstr>
      <vt:lpstr>Availability </vt:lpstr>
      <vt:lpstr>Continuity </vt:lpstr>
      <vt:lpstr>Prevention &amp; Early Detection</vt:lpstr>
      <vt:lpstr>Respect and Caring </vt:lpstr>
      <vt:lpstr>Safety </vt:lpstr>
      <vt:lpstr>Timeliness </vt:lpstr>
      <vt:lpstr>Competency  </vt:lpstr>
      <vt:lpstr>Efficacy </vt:lpstr>
      <vt:lpstr>Effectiveness </vt:lpstr>
      <vt:lpstr>      Care must be effective and reliable </vt:lpstr>
      <vt:lpstr>PowerPoint Presentation</vt:lpstr>
      <vt:lpstr>Efficiency</vt:lpstr>
      <vt:lpstr>PowerPoint Presentation</vt:lpstr>
      <vt:lpstr>PowerPoint Presentation</vt:lpstr>
      <vt:lpstr>PowerPoint Presentation</vt:lpstr>
      <vt:lpstr>PowerPoint Presentation</vt:lpstr>
      <vt:lpstr>PowerPoint Presentation</vt:lpstr>
      <vt:lpstr> Deming’s 7 Deadly Sins </vt:lpstr>
      <vt:lpstr> Joseph Juran </vt:lpstr>
      <vt:lpstr>PowerPoint Presentation</vt:lpstr>
      <vt:lpstr>PowerPoint Presentation</vt:lpstr>
      <vt:lpstr> Philip B. Crosby </vt:lpstr>
      <vt:lpstr>PowerPoint Presentation</vt:lpstr>
      <vt:lpstr>Quality Principles - In General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 of Quality</dc:title>
  <dc:creator>window 7</dc:creator>
  <cp:lastModifiedBy>Abdul Hameed Al-Khamees</cp:lastModifiedBy>
  <cp:revision>51</cp:revision>
  <dcterms:created xsi:type="dcterms:W3CDTF">2013-02-23T18:16:09Z</dcterms:created>
  <dcterms:modified xsi:type="dcterms:W3CDTF">2023-03-04T20:49:57Z</dcterms:modified>
</cp:coreProperties>
</file>